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18288000" cy="10287000"/>
  <p:notesSz cx="6858000" cy="9144000"/>
  <p:embeddedFontLst>
    <p:embeddedFont>
      <p:font typeface="Source Serif Pro" panose="020B0604020202020204" charset="-94"/>
      <p:regular r:id="rId60"/>
    </p:embeddedFont>
    <p:embeddedFont>
      <p:font typeface="Arimo" panose="020B0604020202020204" charset="0"/>
      <p:regular r:id="rId61"/>
    </p:embeddedFont>
    <p:embeddedFont>
      <p:font typeface="Roboto Bold" panose="020B0604020202020204" charset="0"/>
      <p:regular r:id="rId62"/>
    </p:embeddedFont>
    <p:embeddedFont>
      <p:font typeface="Roboto" panose="020B0604020202020204" charset="0"/>
      <p:regular r:id="rId63"/>
    </p:embeddedFont>
    <p:embeddedFont>
      <p:font typeface="Calibri" panose="020F0502020204030204" pitchFamily="34" charset="0"/>
      <p:regular r:id="rId64"/>
      <p:bold r:id="rId65"/>
      <p:italic r:id="rId66"/>
      <p:boldItalic r:id="rId67"/>
    </p:embeddedFont>
    <p:embeddedFont>
      <p:font typeface="Arimo Bold" panose="020B0604020202020204" charset="0"/>
      <p:regular r:id="rId68"/>
    </p:embeddedFont>
    <p:embeddedFont>
      <p:font typeface="Roboto Bold Italics" panose="020B0604020202020204" charset="0"/>
      <p:regular r:id="rId69"/>
    </p:embeddedFont>
    <p:embeddedFont>
      <p:font typeface="Arimo Bold Italics" panose="020B0604020202020204" charset="0"/>
      <p:regular r:id="rId70"/>
    </p:embeddedFont>
    <p:embeddedFont>
      <p:font typeface="DM Sans" panose="020B0604020202020204" charset="-94"/>
      <p:regular r:id="rId71"/>
    </p:embeddedFont>
    <p:embeddedFont>
      <p:font typeface="Arimo Italics" panose="020B0604020202020204" charset="0"/>
      <p:regular r:id="rId72"/>
    </p:embeddedFont>
    <p:embeddedFont>
      <p:font typeface="Lato" panose="020B0604020202020204"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2.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jpe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7.jpeg"/><Relationship Id="rId3" Type="http://schemas.microsoft.com/office/2007/relationships/media" Target="../media/media3.mp4"/><Relationship Id="rId7" Type="http://schemas.openxmlformats.org/officeDocument/2006/relationships/image" Target="../media/image26.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7.svg"/><Relationship Id="rId1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41.svg"/><Relationship Id="rId12" Type="http://schemas.openxmlformats.org/officeDocument/2006/relationships/image" Target="../media/image33.png"/><Relationship Id="rId17" Type="http://schemas.openxmlformats.org/officeDocument/2006/relationships/image" Target="../media/image51.svg"/><Relationship Id="rId2" Type="http://schemas.openxmlformats.org/officeDocument/2006/relationships/image" Target="../media/image1.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32.png"/><Relationship Id="rId19" Type="http://schemas.openxmlformats.org/officeDocument/2006/relationships/image" Target="../media/image53.svg"/><Relationship Id="rId4" Type="http://schemas.openxmlformats.org/officeDocument/2006/relationships/image" Target="../media/image29.png"/><Relationship Id="rId9" Type="http://schemas.openxmlformats.org/officeDocument/2006/relationships/image" Target="../media/image43.svg"/><Relationship Id="rId1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2.svg"/><Relationship Id="rId4" Type="http://schemas.openxmlformats.org/officeDocument/2006/relationships/image" Target="../media/image8.png"/><Relationship Id="rId9"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3"/>
              <a:stretch>
                <a:fillRect t="-38888" b="-38888"/>
              </a:stretch>
            </a:blipFill>
          </p:spPr>
        </p:sp>
      </p:grpSp>
      <p:sp>
        <p:nvSpPr>
          <p:cNvPr id="5" name="TextBox 5"/>
          <p:cNvSpPr txBox="1"/>
          <p:nvPr/>
        </p:nvSpPr>
        <p:spPr>
          <a:xfrm>
            <a:off x="4259092" y="3417290"/>
            <a:ext cx="9815307" cy="3109519"/>
          </a:xfrm>
          <a:prstGeom prst="rect">
            <a:avLst/>
          </a:prstGeom>
        </p:spPr>
        <p:txBody>
          <a:bodyPr lIns="0" tIns="0" rIns="0" bIns="0" rtlCol="0" anchor="t">
            <a:spAutoFit/>
          </a:bodyPr>
          <a:lstStyle/>
          <a:p>
            <a:pPr algn="ctr">
              <a:lnSpc>
                <a:spcPts val="22684"/>
              </a:lnSpc>
            </a:pPr>
            <a:r>
              <a:rPr lang="en-US" sz="16437" b="1" spc="1610">
                <a:solidFill>
                  <a:srgbClr val="231F20"/>
                </a:solidFill>
                <a:latin typeface="Arimo Bold"/>
                <a:ea typeface="Arimo Bold"/>
                <a:cs typeface="Arimo Bold"/>
                <a:sym typeface="Arimo Bold"/>
              </a:rPr>
              <a:t>SUNUM</a:t>
            </a:r>
          </a:p>
        </p:txBody>
      </p:sp>
      <p:sp>
        <p:nvSpPr>
          <p:cNvPr id="6" name="TextBox 6"/>
          <p:cNvSpPr txBox="1"/>
          <p:nvPr/>
        </p:nvSpPr>
        <p:spPr>
          <a:xfrm>
            <a:off x="4306861" y="2586986"/>
            <a:ext cx="9815307" cy="1348827"/>
          </a:xfrm>
          <a:prstGeom prst="rect">
            <a:avLst/>
          </a:prstGeom>
        </p:spPr>
        <p:txBody>
          <a:bodyPr lIns="0" tIns="0" rIns="0" bIns="0" rtlCol="0" anchor="t">
            <a:spAutoFit/>
          </a:bodyPr>
          <a:lstStyle/>
          <a:p>
            <a:pPr algn="ctr">
              <a:lnSpc>
                <a:spcPts val="9748"/>
              </a:lnSpc>
            </a:pPr>
            <a:r>
              <a:rPr lang="en-US" sz="7063" b="1" spc="692">
                <a:solidFill>
                  <a:srgbClr val="231F20"/>
                </a:solidFill>
                <a:latin typeface="Arimo Bold"/>
                <a:ea typeface="Arimo Bold"/>
                <a:cs typeface="Arimo Bold"/>
                <a:sym typeface="Arimo Bold"/>
              </a:rPr>
              <a:t>CNN ALGORİTMASI</a:t>
            </a:r>
          </a:p>
        </p:txBody>
      </p:sp>
      <p:sp>
        <p:nvSpPr>
          <p:cNvPr id="7" name="TextBox 7"/>
          <p:cNvSpPr txBox="1"/>
          <p:nvPr/>
        </p:nvSpPr>
        <p:spPr>
          <a:xfrm>
            <a:off x="12020835" y="1670587"/>
            <a:ext cx="2101333" cy="456648"/>
          </a:xfrm>
          <a:prstGeom prst="rect">
            <a:avLst/>
          </a:prstGeom>
        </p:spPr>
        <p:txBody>
          <a:bodyPr lIns="0" tIns="0" rIns="0" bIns="0" rtlCol="0" anchor="t">
            <a:spAutoFit/>
          </a:bodyPr>
          <a:lstStyle/>
          <a:p>
            <a:pPr algn="l">
              <a:lnSpc>
                <a:spcPts val="3483"/>
              </a:lnSpc>
            </a:pPr>
            <a:r>
              <a:rPr lang="en-US" sz="2524" spc="246">
                <a:solidFill>
                  <a:srgbClr val="231F20"/>
                </a:solidFill>
                <a:latin typeface="DM Sans"/>
                <a:ea typeface="DM Sans"/>
                <a:cs typeface="DM Sans"/>
                <a:sym typeface="DM Sans"/>
              </a:rPr>
              <a:t>22.10.2024</a:t>
            </a:r>
          </a:p>
        </p:txBody>
      </p:sp>
      <p:sp>
        <p:nvSpPr>
          <p:cNvPr id="8" name="TextBox 8"/>
          <p:cNvSpPr txBox="1"/>
          <p:nvPr/>
        </p:nvSpPr>
        <p:spPr>
          <a:xfrm>
            <a:off x="16687800" y="9629775"/>
            <a:ext cx="304800" cy="293438"/>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a:t>
            </a:r>
          </a:p>
        </p:txBody>
      </p:sp>
      <p:sp>
        <p:nvSpPr>
          <p:cNvPr id="9" name="TextBox 9"/>
          <p:cNvSpPr txBox="1"/>
          <p:nvPr/>
        </p:nvSpPr>
        <p:spPr>
          <a:xfrm>
            <a:off x="4733954" y="6471737"/>
            <a:ext cx="8961120" cy="3413522"/>
          </a:xfrm>
          <a:prstGeom prst="rect">
            <a:avLst/>
          </a:prstGeom>
        </p:spPr>
        <p:txBody>
          <a:bodyPr lIns="0" tIns="0" rIns="0" bIns="0" rtlCol="0" anchor="t">
            <a:spAutoFit/>
          </a:bodyPr>
          <a:lstStyle/>
          <a:p>
            <a:pPr algn="ctr">
              <a:lnSpc>
                <a:spcPts val="5039"/>
              </a:lnSpc>
            </a:pPr>
            <a:r>
              <a:rPr lang="en-US" sz="2799" b="1">
                <a:solidFill>
                  <a:srgbClr val="000000"/>
                </a:solidFill>
                <a:latin typeface="Roboto Bold"/>
                <a:ea typeface="Roboto Bold"/>
                <a:cs typeface="Roboto Bold"/>
                <a:sym typeface="Roboto Bold"/>
              </a:rPr>
              <a:t>Semih Kartalkaya - 212923031</a:t>
            </a:r>
          </a:p>
          <a:p>
            <a:pPr algn="ctr">
              <a:lnSpc>
                <a:spcPts val="5039"/>
              </a:lnSpc>
            </a:pPr>
            <a:r>
              <a:rPr lang="en-US" sz="2799" b="1">
                <a:solidFill>
                  <a:srgbClr val="000000"/>
                </a:solidFill>
                <a:latin typeface="Roboto Bold"/>
                <a:ea typeface="Roboto Bold"/>
                <a:cs typeface="Roboto Bold"/>
                <a:sym typeface="Roboto Bold"/>
              </a:rPr>
              <a:t>Gürkan  Şahin - 212923058</a:t>
            </a:r>
          </a:p>
          <a:p>
            <a:pPr algn="ctr">
              <a:lnSpc>
                <a:spcPts val="5039"/>
              </a:lnSpc>
            </a:pPr>
            <a:r>
              <a:rPr lang="en-US" sz="2799" b="1">
                <a:solidFill>
                  <a:srgbClr val="000000"/>
                </a:solidFill>
                <a:latin typeface="Roboto Bold"/>
                <a:ea typeface="Roboto Bold"/>
                <a:cs typeface="Roboto Bold"/>
                <a:sym typeface="Roboto Bold"/>
              </a:rPr>
              <a:t>Ali  Gökmen - 212923074</a:t>
            </a:r>
          </a:p>
          <a:p>
            <a:pPr algn="ctr">
              <a:lnSpc>
                <a:spcPts val="5039"/>
              </a:lnSpc>
            </a:pPr>
            <a:r>
              <a:rPr lang="en-US" sz="2799" b="1">
                <a:solidFill>
                  <a:srgbClr val="000000"/>
                </a:solidFill>
                <a:latin typeface="Roboto Bold"/>
                <a:ea typeface="Roboto Bold"/>
                <a:cs typeface="Roboto Bold"/>
                <a:sym typeface="Roboto Bold"/>
              </a:rPr>
              <a:t>Ömer Yaralı - 212923006</a:t>
            </a:r>
          </a:p>
          <a:p>
            <a:pPr algn="ctr">
              <a:lnSpc>
                <a:spcPts val="5039"/>
              </a:lnSpc>
            </a:pPr>
            <a:r>
              <a:rPr lang="en-US" sz="2799" b="1">
                <a:solidFill>
                  <a:srgbClr val="000000"/>
                </a:solidFill>
                <a:latin typeface="Roboto Bold"/>
                <a:ea typeface="Roboto Bold"/>
                <a:cs typeface="Roboto Bold"/>
                <a:sym typeface="Roboto Bold"/>
              </a:rPr>
              <a:t>Erdem Taş - 212923024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Freeform 4"/>
          <p:cNvSpPr/>
          <p:nvPr/>
        </p:nvSpPr>
        <p:spPr>
          <a:xfrm>
            <a:off x="10637552" y="3386085"/>
            <a:ext cx="6621748" cy="2456067"/>
          </a:xfrm>
          <a:custGeom>
            <a:avLst/>
            <a:gdLst/>
            <a:ahLst/>
            <a:cxnLst/>
            <a:rect l="l" t="t" r="r" b="b"/>
            <a:pathLst>
              <a:path w="6621748" h="2456067">
                <a:moveTo>
                  <a:pt x="0" y="0"/>
                </a:moveTo>
                <a:lnTo>
                  <a:pt x="6621748" y="0"/>
                </a:lnTo>
                <a:lnTo>
                  <a:pt x="6621748" y="2456067"/>
                </a:lnTo>
                <a:lnTo>
                  <a:pt x="0" y="2456067"/>
                </a:lnTo>
                <a:lnTo>
                  <a:pt x="0" y="0"/>
                </a:lnTo>
                <a:close/>
              </a:path>
            </a:pathLst>
          </a:custGeom>
          <a:blipFill>
            <a:blip r:embed="rId3">
              <a:extLst>
                <a:ext uri="{96DAC541-7B7A-43D3-8B79-37D633B846F1}">
                  <asvg:svgBlip xmlns:asvg="http://schemas.microsoft.com/office/drawing/2016/SVG/main" xmlns="" r:embed="rId4"/>
                </a:ext>
              </a:extLst>
            </a:blip>
            <a:stretch>
              <a:fillRect t="-164" b="-164"/>
            </a:stretch>
          </a:blipFill>
        </p:spPr>
      </p:sp>
      <p:sp>
        <p:nvSpPr>
          <p:cNvPr id="5" name="Freeform 5"/>
          <p:cNvSpPr/>
          <p:nvPr/>
        </p:nvSpPr>
        <p:spPr>
          <a:xfrm>
            <a:off x="10637552" y="6510026"/>
            <a:ext cx="2589383" cy="2179790"/>
          </a:xfrm>
          <a:custGeom>
            <a:avLst/>
            <a:gdLst/>
            <a:ahLst/>
            <a:cxnLst/>
            <a:rect l="l" t="t" r="r" b="b"/>
            <a:pathLst>
              <a:path w="2589383" h="2179790">
                <a:moveTo>
                  <a:pt x="0" y="0"/>
                </a:moveTo>
                <a:lnTo>
                  <a:pt x="2589383" y="0"/>
                </a:lnTo>
                <a:lnTo>
                  <a:pt x="2589383" y="2179790"/>
                </a:lnTo>
                <a:lnTo>
                  <a:pt x="0" y="2179790"/>
                </a:lnTo>
                <a:lnTo>
                  <a:pt x="0" y="0"/>
                </a:lnTo>
                <a:close/>
              </a:path>
            </a:pathLst>
          </a:custGeom>
          <a:blipFill>
            <a:blip r:embed="rId5">
              <a:extLst>
                <a:ext uri="{96DAC541-7B7A-43D3-8B79-37D633B846F1}">
                  <asvg:svgBlip xmlns:asvg="http://schemas.microsoft.com/office/drawing/2016/SVG/main" xmlns="" r:embed="rId6"/>
                </a:ext>
              </a:extLst>
            </a:blip>
            <a:stretch>
              <a:fillRect t="-5" b="-5"/>
            </a:stretch>
          </a:blipFill>
        </p:spPr>
      </p:sp>
      <p:sp>
        <p:nvSpPr>
          <p:cNvPr id="6" name="Freeform 6"/>
          <p:cNvSpPr/>
          <p:nvPr/>
        </p:nvSpPr>
        <p:spPr>
          <a:xfrm>
            <a:off x="13636510" y="6100349"/>
            <a:ext cx="4033079" cy="2999144"/>
          </a:xfrm>
          <a:custGeom>
            <a:avLst/>
            <a:gdLst/>
            <a:ahLst/>
            <a:cxnLst/>
            <a:rect l="l" t="t" r="r" b="b"/>
            <a:pathLst>
              <a:path w="4033079" h="2999144">
                <a:moveTo>
                  <a:pt x="0" y="0"/>
                </a:moveTo>
                <a:lnTo>
                  <a:pt x="4033079" y="0"/>
                </a:lnTo>
                <a:lnTo>
                  <a:pt x="4033079" y="2999144"/>
                </a:lnTo>
                <a:lnTo>
                  <a:pt x="0" y="2999144"/>
                </a:lnTo>
                <a:lnTo>
                  <a:pt x="0" y="0"/>
                </a:lnTo>
                <a:close/>
              </a:path>
            </a:pathLst>
          </a:custGeom>
          <a:blipFill>
            <a:blip r:embed="rId7">
              <a:extLst>
                <a:ext uri="{96DAC541-7B7A-43D3-8B79-37D633B846F1}">
                  <asvg:svgBlip xmlns:asvg="http://schemas.microsoft.com/office/drawing/2016/SVG/main" xmlns="" r:embed="rId8"/>
                </a:ext>
              </a:extLst>
            </a:blip>
            <a:stretch>
              <a:fillRect t="-110" b="-110"/>
            </a:stretch>
          </a:blipFill>
        </p:spPr>
      </p:sp>
      <p:sp>
        <p:nvSpPr>
          <p:cNvPr id="7" name="TextBox 7"/>
          <p:cNvSpPr txBox="1"/>
          <p:nvPr/>
        </p:nvSpPr>
        <p:spPr>
          <a:xfrm>
            <a:off x="1028700" y="1028700"/>
            <a:ext cx="16230600" cy="21431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Bilgisayarlar Görsel Verileri Nasıl Algılar?</a:t>
            </a:r>
          </a:p>
          <a:p>
            <a:pPr algn="just">
              <a:lnSpc>
                <a:spcPts val="3334"/>
              </a:lnSpc>
            </a:pPr>
            <a:r>
              <a:rPr lang="en-US" sz="2900" spc="284">
                <a:solidFill>
                  <a:srgbClr val="100F0D"/>
                </a:solidFill>
                <a:latin typeface="Roboto"/>
                <a:ea typeface="Roboto"/>
                <a:cs typeface="Roboto"/>
                <a:sym typeface="Roboto"/>
              </a:rPr>
              <a:t>Burada önemli olan nokta, bilgisayarların herhangi bir veri üzerinde işlem yapabilmesi için bu verilerin sayısal bir karşılığı olması gerektiğidir. Bu veri, görüntü, metin, ses ya da başka bir formda olabilir, ancak her durumda sayısal bir biçimde ifade edilmelidir. </a:t>
            </a:r>
          </a:p>
        </p:txBody>
      </p:sp>
      <p:sp>
        <p:nvSpPr>
          <p:cNvPr id="8" name="TextBox 8"/>
          <p:cNvSpPr txBox="1"/>
          <p:nvPr/>
        </p:nvSpPr>
        <p:spPr>
          <a:xfrm>
            <a:off x="1028700" y="3726359"/>
            <a:ext cx="9203583" cy="25330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Görsel verinin analiz edilmesi, yalnızca görüntü sınıflandırma işlemi için değil, aynı zamanda daha karmaşık görevler için de gereklidir. Örneğin, otonom araçlar, çevresindeki nesneleri tanıyabilmek için bu tür görsel işleme tekniklerini kullanır.</a:t>
            </a:r>
          </a:p>
        </p:txBody>
      </p:sp>
      <p:sp>
        <p:nvSpPr>
          <p:cNvPr id="9" name="TextBox 9"/>
          <p:cNvSpPr txBox="1"/>
          <p:nvPr/>
        </p:nvSpPr>
        <p:spPr>
          <a:xfrm>
            <a:off x="9091077" y="4877076"/>
            <a:ext cx="105847" cy="456648"/>
          </a:xfrm>
          <a:prstGeom prst="rect">
            <a:avLst/>
          </a:prstGeom>
        </p:spPr>
        <p:txBody>
          <a:bodyPr lIns="0" tIns="0" rIns="0" bIns="0" rtlCol="0" anchor="t">
            <a:spAutoFit/>
          </a:bodyPr>
          <a:lstStyle/>
          <a:p>
            <a:pPr algn="ctr">
              <a:lnSpc>
                <a:spcPts val="3483"/>
              </a:lnSpc>
            </a:pPr>
            <a:r>
              <a:rPr lang="en-US" sz="2524" spc="246">
                <a:solidFill>
                  <a:srgbClr val="100F0D"/>
                </a:solidFill>
                <a:latin typeface="DM Sans"/>
                <a:ea typeface="DM Sans"/>
                <a:cs typeface="DM Sans"/>
                <a:sym typeface="DM Sans"/>
              </a:rPr>
              <a:t>I</a:t>
            </a:r>
          </a:p>
        </p:txBody>
      </p:sp>
      <p:sp>
        <p:nvSpPr>
          <p:cNvPr id="10" name="TextBox 10"/>
          <p:cNvSpPr txBox="1"/>
          <p:nvPr/>
        </p:nvSpPr>
        <p:spPr>
          <a:xfrm>
            <a:off x="16687800" y="9629775"/>
            <a:ext cx="762000" cy="229766"/>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0667683" y="3608550"/>
            <a:ext cx="6533040" cy="5319125"/>
            <a:chOff x="0" y="0"/>
            <a:chExt cx="8710720" cy="7092167"/>
          </a:xfrm>
        </p:grpSpPr>
        <p:sp>
          <p:nvSpPr>
            <p:cNvPr id="5" name="Freeform 5"/>
            <p:cNvSpPr/>
            <p:nvPr/>
          </p:nvSpPr>
          <p:spPr>
            <a:xfrm>
              <a:off x="0" y="0"/>
              <a:ext cx="8710676" cy="7092188"/>
            </a:xfrm>
            <a:custGeom>
              <a:avLst/>
              <a:gdLst/>
              <a:ahLst/>
              <a:cxnLst/>
              <a:rect l="l" t="t" r="r" b="b"/>
              <a:pathLst>
                <a:path w="8710676" h="7092188">
                  <a:moveTo>
                    <a:pt x="0" y="0"/>
                  </a:moveTo>
                  <a:lnTo>
                    <a:pt x="8710676" y="0"/>
                  </a:lnTo>
                  <a:lnTo>
                    <a:pt x="8710676" y="7092188"/>
                  </a:lnTo>
                  <a:lnTo>
                    <a:pt x="0" y="7092188"/>
                  </a:lnTo>
                  <a:lnTo>
                    <a:pt x="0" y="0"/>
                  </a:lnTo>
                  <a:close/>
                </a:path>
              </a:pathLst>
            </a:custGeom>
            <a:blipFill>
              <a:blip r:embed="rId3"/>
              <a:stretch>
                <a:fillRect l="-21255" r="-21256"/>
              </a:stretch>
            </a:blipFill>
          </p:spPr>
        </p:sp>
      </p:grpSp>
      <p:sp>
        <p:nvSpPr>
          <p:cNvPr id="6" name="TextBox 6"/>
          <p:cNvSpPr txBox="1"/>
          <p:nvPr/>
        </p:nvSpPr>
        <p:spPr>
          <a:xfrm>
            <a:off x="1028700" y="1028700"/>
            <a:ext cx="16230600" cy="21431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Bilgisayarlar Görsel Verileri Nasıl Algılar?</a:t>
            </a:r>
          </a:p>
          <a:p>
            <a:pPr algn="just">
              <a:lnSpc>
                <a:spcPts val="3334"/>
              </a:lnSpc>
            </a:pPr>
            <a:r>
              <a:rPr lang="en-US" sz="2900" spc="284">
                <a:solidFill>
                  <a:srgbClr val="100F0D"/>
                </a:solidFill>
                <a:latin typeface="Roboto"/>
                <a:ea typeface="Roboto"/>
                <a:cs typeface="Roboto"/>
                <a:sym typeface="Roboto"/>
              </a:rPr>
              <a:t>CNN'in çalışma prensibi, insan beyninin nesneleri algılama biçimini model alarak geliştirilmiştir. Bilgisayarlar, görsel veriyi işlerken, belirli katmanlar aracılığıyla bilgiyi sırayla işler. İlk katmanda, görüntüdeki en temel özellikler çıkarılırken, sonraki katmanlarda daha karmaşık yapılar tanınır. </a:t>
            </a:r>
          </a:p>
        </p:txBody>
      </p:sp>
      <p:sp>
        <p:nvSpPr>
          <p:cNvPr id="7" name="TextBox 7"/>
          <p:cNvSpPr txBox="1"/>
          <p:nvPr/>
        </p:nvSpPr>
        <p:spPr>
          <a:xfrm>
            <a:off x="1028700" y="3726359"/>
            <a:ext cx="9203583" cy="25330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Bu aşamalar, nesneleri tanıma ve sınıflandırma sürecinin temelini oluşturur. Özellikle derin öğrenme yöntemleri sayesinde, CNN’ler çok katmanlı yapıları sayesinde, nesnelerin sınıflandırılmasında yüksek doğruluk oranları elde edebilir.</a:t>
            </a:r>
          </a:p>
        </p:txBody>
      </p:sp>
      <p:sp>
        <p:nvSpPr>
          <p:cNvPr id="8" name="TextBox 8"/>
          <p:cNvSpPr txBox="1"/>
          <p:nvPr/>
        </p:nvSpPr>
        <p:spPr>
          <a:xfrm>
            <a:off x="16687800" y="9629775"/>
            <a:ext cx="685800" cy="229766"/>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6230600" cy="26765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CNN Algortimasının bulunuşu ve popüler oluşu</a:t>
            </a:r>
          </a:p>
          <a:p>
            <a:pPr algn="just">
              <a:lnSpc>
                <a:spcPts val="3564"/>
              </a:lnSpc>
            </a:pPr>
            <a:r>
              <a:rPr lang="en-US" sz="3099" spc="303">
                <a:solidFill>
                  <a:srgbClr val="100F0D"/>
                </a:solidFill>
                <a:latin typeface="Roboto"/>
                <a:ea typeface="Roboto"/>
                <a:cs typeface="Roboto"/>
                <a:sym typeface="Roboto"/>
              </a:rPr>
              <a:t>Evrişimli Sinir Ağları, Yann LeCun tarafından 1980'lerde geliştirilmiştir. LeCun, bu algoritmayı ilk olarak el yazısı rakamların tanınması probleminde kullanmıştır. 1989 yılında yayımladığı makalesinde, CNN'lerin el yazısı karakterlerin tanınmasında nasıl kullanılabileceğini açıklamıştır. </a:t>
            </a:r>
          </a:p>
          <a:p>
            <a:pPr algn="just">
              <a:lnSpc>
                <a:spcPts val="3334"/>
              </a:lnSpc>
            </a:pPr>
            <a:r>
              <a:rPr lang="en-US" sz="2900" spc="284">
                <a:solidFill>
                  <a:srgbClr val="100F0D"/>
                </a:solidFill>
                <a:latin typeface="Roboto"/>
                <a:ea typeface="Roboto"/>
                <a:cs typeface="Roboto"/>
                <a:sym typeface="Roboto"/>
              </a:rPr>
              <a:t> </a:t>
            </a:r>
          </a:p>
        </p:txBody>
      </p:sp>
      <p:sp>
        <p:nvSpPr>
          <p:cNvPr id="5" name="TextBox 5"/>
          <p:cNvSpPr txBox="1"/>
          <p:nvPr/>
        </p:nvSpPr>
        <p:spPr>
          <a:xfrm>
            <a:off x="1028700" y="3876992"/>
            <a:ext cx="9203583" cy="25330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Bu çalışma, özellikle posta kodlarının otomatik olarak tanınması gibi pratik uygulamalarda kullanılmıştır. O günden beri, CNN’ler, görüntü tanıma, nesne algılama, yüz tanıma ve daha birçok alanda yaygın bir şekilde kullanılmaktadır.</a:t>
            </a:r>
          </a:p>
        </p:txBody>
      </p:sp>
      <p:grpSp>
        <p:nvGrpSpPr>
          <p:cNvPr id="6" name="Group 6"/>
          <p:cNvGrpSpPr/>
          <p:nvPr/>
        </p:nvGrpSpPr>
        <p:grpSpPr>
          <a:xfrm>
            <a:off x="10524408" y="3869234"/>
            <a:ext cx="6734892" cy="4975401"/>
            <a:chOff x="0" y="0"/>
            <a:chExt cx="8979856" cy="6633868"/>
          </a:xfrm>
        </p:grpSpPr>
        <p:sp>
          <p:nvSpPr>
            <p:cNvPr id="7" name="Freeform 7"/>
            <p:cNvSpPr/>
            <p:nvPr/>
          </p:nvSpPr>
          <p:spPr>
            <a:xfrm>
              <a:off x="0" y="0"/>
              <a:ext cx="8979916" cy="6633845"/>
            </a:xfrm>
            <a:custGeom>
              <a:avLst/>
              <a:gdLst/>
              <a:ahLst/>
              <a:cxnLst/>
              <a:rect l="l" t="t" r="r" b="b"/>
              <a:pathLst>
                <a:path w="8979916" h="6633845">
                  <a:moveTo>
                    <a:pt x="0" y="0"/>
                  </a:moveTo>
                  <a:lnTo>
                    <a:pt x="8979916" y="0"/>
                  </a:lnTo>
                  <a:lnTo>
                    <a:pt x="8979916" y="6633845"/>
                  </a:lnTo>
                  <a:lnTo>
                    <a:pt x="0" y="6633845"/>
                  </a:lnTo>
                  <a:lnTo>
                    <a:pt x="0" y="0"/>
                  </a:lnTo>
                  <a:close/>
                </a:path>
              </a:pathLst>
            </a:custGeom>
            <a:blipFill>
              <a:blip r:embed="rId3"/>
              <a:stretch>
                <a:fillRect l="-26" r="-26"/>
              </a:stretch>
            </a:blipFill>
          </p:spPr>
        </p:sp>
      </p:grpSp>
      <p:sp>
        <p:nvSpPr>
          <p:cNvPr id="8" name="TextBox 8"/>
          <p:cNvSpPr txBox="1"/>
          <p:nvPr/>
        </p:nvSpPr>
        <p:spPr>
          <a:xfrm>
            <a:off x="16687800" y="9629775"/>
            <a:ext cx="838200" cy="229766"/>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0412219" y="3734117"/>
            <a:ext cx="6847081" cy="4430977"/>
            <a:chOff x="0" y="0"/>
            <a:chExt cx="9129441" cy="5907969"/>
          </a:xfrm>
        </p:grpSpPr>
        <p:sp>
          <p:nvSpPr>
            <p:cNvPr id="5" name="Freeform 5"/>
            <p:cNvSpPr/>
            <p:nvPr/>
          </p:nvSpPr>
          <p:spPr>
            <a:xfrm>
              <a:off x="0" y="0"/>
              <a:ext cx="9129395" cy="5907913"/>
            </a:xfrm>
            <a:custGeom>
              <a:avLst/>
              <a:gdLst/>
              <a:ahLst/>
              <a:cxnLst/>
              <a:rect l="l" t="t" r="r" b="b"/>
              <a:pathLst>
                <a:path w="9129395" h="5907913">
                  <a:moveTo>
                    <a:pt x="0" y="0"/>
                  </a:moveTo>
                  <a:lnTo>
                    <a:pt x="9129395" y="0"/>
                  </a:lnTo>
                  <a:lnTo>
                    <a:pt x="9129395" y="5907913"/>
                  </a:lnTo>
                  <a:lnTo>
                    <a:pt x="0" y="5907913"/>
                  </a:lnTo>
                  <a:lnTo>
                    <a:pt x="0" y="0"/>
                  </a:lnTo>
                  <a:close/>
                </a:path>
              </a:pathLst>
            </a:custGeom>
            <a:blipFill>
              <a:blip r:embed="rId3"/>
              <a:stretch>
                <a:fillRect t="-27264" b="-27264"/>
              </a:stretch>
            </a:blipFill>
          </p:spPr>
        </p:sp>
      </p:grpSp>
      <p:sp>
        <p:nvSpPr>
          <p:cNvPr id="6" name="TextBox 6"/>
          <p:cNvSpPr txBox="1"/>
          <p:nvPr/>
        </p:nvSpPr>
        <p:spPr>
          <a:xfrm>
            <a:off x="1028700" y="1028700"/>
            <a:ext cx="16230600" cy="2258060"/>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CNN Algortimasının bulunuşu ve popüler oluşu</a:t>
            </a:r>
          </a:p>
          <a:p>
            <a:pPr algn="just">
              <a:lnSpc>
                <a:spcPts val="3564"/>
              </a:lnSpc>
            </a:pPr>
            <a:r>
              <a:rPr lang="en-US" sz="3099" spc="303">
                <a:solidFill>
                  <a:srgbClr val="100F0D"/>
                </a:solidFill>
                <a:latin typeface="Roboto"/>
                <a:ea typeface="Roboto"/>
                <a:cs typeface="Roboto"/>
                <a:sym typeface="Roboto"/>
              </a:rPr>
              <a:t>CNN’in dünya çapında duyulmasını sağlayan en önemli olaylardan biri, 2012 yılında düzenlenen ImageNet yarışmasıdır. Bu yarışmada, CNN, görüntü sınıflandırma problemlerinde elde ettiği yüksek başarı oranıyla dikkat çekmiş ve derin öğrenme alanında önemli bir adım olmuştur. </a:t>
            </a:r>
          </a:p>
        </p:txBody>
      </p:sp>
      <p:sp>
        <p:nvSpPr>
          <p:cNvPr id="7" name="TextBox 7"/>
          <p:cNvSpPr txBox="1"/>
          <p:nvPr/>
        </p:nvSpPr>
        <p:spPr>
          <a:xfrm>
            <a:off x="1028700" y="3876992"/>
            <a:ext cx="9203583" cy="29521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CNN’lerin bu tür yüksek performans göstermesi, araştırmacıları daha karmaşık ve etkili derin öğrenme algoritmaları geliştirmeye teşvik etmiştir. Günümüzde, CNN'ler yalnızca görüntü tanıma alanında değil, ses tanıma ve doğal dil işleme gibi diğer alanlarda da geniş bir uygulama yelpazesine sahiptir.</a:t>
            </a:r>
          </a:p>
        </p:txBody>
      </p:sp>
      <p:sp>
        <p:nvSpPr>
          <p:cNvPr id="8" name="TextBox 8"/>
          <p:cNvSpPr txBox="1"/>
          <p:nvPr/>
        </p:nvSpPr>
        <p:spPr>
          <a:xfrm>
            <a:off x="16687800" y="9629775"/>
            <a:ext cx="762000" cy="229766"/>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0534387" y="3753167"/>
            <a:ext cx="7174360" cy="5058373"/>
            <a:chOff x="0" y="0"/>
            <a:chExt cx="9565813" cy="6744497"/>
          </a:xfrm>
        </p:grpSpPr>
        <p:sp>
          <p:nvSpPr>
            <p:cNvPr id="5" name="Freeform 5"/>
            <p:cNvSpPr/>
            <p:nvPr/>
          </p:nvSpPr>
          <p:spPr>
            <a:xfrm>
              <a:off x="0" y="0"/>
              <a:ext cx="9565767" cy="6744462"/>
            </a:xfrm>
            <a:custGeom>
              <a:avLst/>
              <a:gdLst/>
              <a:ahLst/>
              <a:cxnLst/>
              <a:rect l="l" t="t" r="r" b="b"/>
              <a:pathLst>
                <a:path w="9565767" h="6744462">
                  <a:moveTo>
                    <a:pt x="0" y="0"/>
                  </a:moveTo>
                  <a:lnTo>
                    <a:pt x="9565767" y="0"/>
                  </a:lnTo>
                  <a:lnTo>
                    <a:pt x="9565767" y="6744462"/>
                  </a:lnTo>
                  <a:lnTo>
                    <a:pt x="0" y="6744462"/>
                  </a:lnTo>
                  <a:lnTo>
                    <a:pt x="0" y="0"/>
                  </a:lnTo>
                  <a:close/>
                </a:path>
              </a:pathLst>
            </a:custGeom>
            <a:blipFill>
              <a:blip r:embed="rId3"/>
              <a:stretch>
                <a:fillRect l="-12672" r="-12672"/>
              </a:stretch>
            </a:blipFill>
          </p:spPr>
        </p:sp>
      </p:grpSp>
      <p:sp>
        <p:nvSpPr>
          <p:cNvPr id="6" name="TextBox 6"/>
          <p:cNvSpPr txBox="1"/>
          <p:nvPr/>
        </p:nvSpPr>
        <p:spPr>
          <a:xfrm>
            <a:off x="1028700" y="1028700"/>
            <a:ext cx="16230600" cy="2258060"/>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CNN Algortimasının bulunuşu ve popüler oluşu</a:t>
            </a:r>
          </a:p>
          <a:p>
            <a:pPr algn="just">
              <a:lnSpc>
                <a:spcPts val="3564"/>
              </a:lnSpc>
            </a:pPr>
            <a:r>
              <a:rPr lang="en-US" sz="3099" spc="303">
                <a:solidFill>
                  <a:srgbClr val="100F0D"/>
                </a:solidFill>
                <a:latin typeface="Roboto"/>
                <a:ea typeface="Roboto"/>
                <a:cs typeface="Roboto"/>
                <a:sym typeface="Roboto"/>
              </a:rPr>
              <a:t>Sonuç olarak, Evrişimli Sinir Ağları ve insan algısı arasındaki paralellik, makine öğrenimi ve yapay zeka alanında önemli bir konu olmuştur. İnsanların nesneleri tanıma ve sınıflandırma süreçleri, bilgisayarların da benzer şekilde çalışabilmesi için bir model oluşturur. </a:t>
            </a:r>
          </a:p>
        </p:txBody>
      </p:sp>
      <p:sp>
        <p:nvSpPr>
          <p:cNvPr id="7" name="TextBox 7"/>
          <p:cNvSpPr txBox="1"/>
          <p:nvPr/>
        </p:nvSpPr>
        <p:spPr>
          <a:xfrm>
            <a:off x="1028700" y="3876992"/>
            <a:ext cx="9203583" cy="37903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Her ne kadar bilgisayarlar insan algısı kadar derin ve karmaşık bir anlayışa sahip olmasa da, bu yöntemler sayesinde görsel verileri işlemekte oldukça başarılı hale gelmişlerdir. Gelecekte, bu teknolojilerin daha da geliştirilmesi ve insan algısını daha iyi modelleyebilmesi, hem yapay zeka hem de görüntü işleme alanında büyük ilerlemeler sağlayacaktır.</a:t>
            </a:r>
          </a:p>
        </p:txBody>
      </p:sp>
      <p:sp>
        <p:nvSpPr>
          <p:cNvPr id="8" name="TextBox 8"/>
          <p:cNvSpPr txBox="1"/>
          <p:nvPr/>
        </p:nvSpPr>
        <p:spPr>
          <a:xfrm>
            <a:off x="16687800" y="9629775"/>
            <a:ext cx="685800" cy="229766"/>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5954875" y="5928082"/>
            <a:ext cx="5975892" cy="4137156"/>
            <a:chOff x="0" y="0"/>
            <a:chExt cx="7967856" cy="5516208"/>
          </a:xfrm>
        </p:grpSpPr>
        <p:sp>
          <p:nvSpPr>
            <p:cNvPr id="5" name="Freeform 5"/>
            <p:cNvSpPr/>
            <p:nvPr/>
          </p:nvSpPr>
          <p:spPr>
            <a:xfrm>
              <a:off x="0" y="0"/>
              <a:ext cx="7967853" cy="5516245"/>
            </a:xfrm>
            <a:custGeom>
              <a:avLst/>
              <a:gdLst/>
              <a:ahLst/>
              <a:cxnLst/>
              <a:rect l="l" t="t" r="r" b="b"/>
              <a:pathLst>
                <a:path w="7967853" h="5516245">
                  <a:moveTo>
                    <a:pt x="0" y="0"/>
                  </a:moveTo>
                  <a:lnTo>
                    <a:pt x="7967853" y="0"/>
                  </a:lnTo>
                  <a:lnTo>
                    <a:pt x="7967853" y="5516245"/>
                  </a:lnTo>
                  <a:lnTo>
                    <a:pt x="0" y="5516245"/>
                  </a:lnTo>
                  <a:lnTo>
                    <a:pt x="0" y="0"/>
                  </a:lnTo>
                  <a:close/>
                </a:path>
              </a:pathLst>
            </a:custGeom>
            <a:blipFill>
              <a:blip r:embed="rId3"/>
              <a:stretch>
                <a:fillRect/>
              </a:stretch>
            </a:blipFill>
          </p:spPr>
        </p:sp>
      </p:grpSp>
      <p:sp>
        <p:nvSpPr>
          <p:cNvPr id="6" name="TextBox 6"/>
          <p:cNvSpPr txBox="1"/>
          <p:nvPr/>
        </p:nvSpPr>
        <p:spPr>
          <a:xfrm>
            <a:off x="1028700" y="230505"/>
            <a:ext cx="1362917" cy="579120"/>
          </a:xfrm>
          <a:prstGeom prst="rect">
            <a:avLst/>
          </a:prstGeom>
        </p:spPr>
        <p:txBody>
          <a:bodyPr lIns="0" tIns="0" rIns="0" bIns="0" rtlCol="0" anchor="t">
            <a:spAutoFit/>
          </a:bodyPr>
          <a:lstStyle/>
          <a:p>
            <a:pPr algn="l">
              <a:lnSpc>
                <a:spcPts val="4140"/>
              </a:lnSpc>
            </a:pPr>
            <a:r>
              <a:rPr lang="en-US" sz="3000" b="1" spc="294">
                <a:solidFill>
                  <a:srgbClr val="231F20"/>
                </a:solidFill>
                <a:latin typeface="Arimo Bold"/>
                <a:ea typeface="Arimo Bold"/>
                <a:cs typeface="Arimo Bold"/>
                <a:sym typeface="Arimo Bold"/>
              </a:rPr>
              <a:t>2.KİŞİ</a:t>
            </a:r>
          </a:p>
        </p:txBody>
      </p:sp>
      <p:sp>
        <p:nvSpPr>
          <p:cNvPr id="7" name="TextBox 7"/>
          <p:cNvSpPr txBox="1"/>
          <p:nvPr/>
        </p:nvSpPr>
        <p:spPr>
          <a:xfrm>
            <a:off x="1028700" y="1028700"/>
            <a:ext cx="16230600" cy="5524500"/>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Evrişimli Sinir Ağları</a:t>
            </a:r>
          </a:p>
          <a:p>
            <a:pPr algn="just">
              <a:lnSpc>
                <a:spcPts val="3334"/>
              </a:lnSpc>
            </a:pPr>
            <a:r>
              <a:rPr lang="en-US" sz="2900" spc="284">
                <a:solidFill>
                  <a:srgbClr val="100F0D"/>
                </a:solidFill>
                <a:latin typeface="Roboto"/>
                <a:ea typeface="Roboto"/>
                <a:cs typeface="Roboto"/>
                <a:sym typeface="Roboto"/>
              </a:rPr>
              <a:t>Evrişimli sinir ağları, görüntü işleme, doğal dil işleme ve ses tanıma gibi görevlerde son derece başarılıdır. Bu ağlar, girdi verilerini işleyen ve farklı özelliklerini çıkaran çeşitli katmanlardan oluşur. Her katman, öncekine göre daha soyut ve karmaşık özellikleri temsil eder.</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endParaRPr lang="en-US" sz="2900" spc="284">
              <a:solidFill>
                <a:srgbClr val="100F0D"/>
              </a:solidFill>
              <a:latin typeface="Roboto"/>
              <a:ea typeface="Roboto"/>
              <a:cs typeface="Roboto"/>
              <a:sym typeface="Roboto"/>
            </a:endParaRPr>
          </a:p>
          <a:p>
            <a:pPr algn="just">
              <a:lnSpc>
                <a:spcPts val="3564"/>
              </a:lnSpc>
            </a:pPr>
            <a:r>
              <a:rPr lang="en-US" sz="3099" b="1" spc="303">
                <a:solidFill>
                  <a:srgbClr val="100F0D"/>
                </a:solidFill>
                <a:latin typeface="Roboto Bold"/>
                <a:ea typeface="Roboto Bold"/>
                <a:cs typeface="Roboto Bold"/>
                <a:sym typeface="Roboto Bold"/>
              </a:rPr>
              <a:t>Evrişim Katmanı</a:t>
            </a:r>
          </a:p>
          <a:p>
            <a:pPr algn="just">
              <a:lnSpc>
                <a:spcPts val="3334"/>
              </a:lnSpc>
            </a:pPr>
            <a:r>
              <a:rPr lang="en-US" sz="2900" spc="284">
                <a:solidFill>
                  <a:srgbClr val="100F0D"/>
                </a:solidFill>
                <a:latin typeface="Roboto"/>
                <a:ea typeface="Roboto"/>
                <a:cs typeface="Roboto"/>
                <a:sym typeface="Roboto"/>
              </a:rPr>
              <a:t>Evrişim katmanları, girdi verilerinden belirli özellikleri çıkarmak için tasarlanmıştır. Bu katmanlar, filtre adı verilen küçük matrisleri girdi verisi üzerinde kaydırarak çalışır. Filtreler, belirli desenleri veya özellikleri tanımak için kullanılır. Örneğin, bir görüntüde kenarları, köşeleri veya eğimleri tanımlamak için filtreler kullanılabilir.</a:t>
            </a:r>
          </a:p>
        </p:txBody>
      </p:sp>
      <p:sp>
        <p:nvSpPr>
          <p:cNvPr id="8" name="TextBox 8"/>
          <p:cNvSpPr txBox="1"/>
          <p:nvPr/>
        </p:nvSpPr>
        <p:spPr>
          <a:xfrm>
            <a:off x="16687800" y="9629775"/>
            <a:ext cx="762000" cy="229766"/>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5089231" y="4747933"/>
            <a:ext cx="9087696" cy="5111608"/>
            <a:chOff x="0" y="0"/>
            <a:chExt cx="12116928" cy="6815478"/>
          </a:xfrm>
        </p:grpSpPr>
        <p:sp>
          <p:nvSpPr>
            <p:cNvPr id="5" name="Freeform 5"/>
            <p:cNvSpPr/>
            <p:nvPr/>
          </p:nvSpPr>
          <p:spPr>
            <a:xfrm>
              <a:off x="0" y="0"/>
              <a:ext cx="12116888" cy="6815530"/>
            </a:xfrm>
            <a:custGeom>
              <a:avLst/>
              <a:gdLst/>
              <a:ahLst/>
              <a:cxnLst/>
              <a:rect l="l" t="t" r="r" b="b"/>
              <a:pathLst>
                <a:path w="12116888" h="6815530">
                  <a:moveTo>
                    <a:pt x="0" y="0"/>
                  </a:moveTo>
                  <a:lnTo>
                    <a:pt x="12116888" y="0"/>
                  </a:lnTo>
                  <a:lnTo>
                    <a:pt x="12116888" y="6815530"/>
                  </a:lnTo>
                  <a:lnTo>
                    <a:pt x="0" y="6815530"/>
                  </a:lnTo>
                  <a:lnTo>
                    <a:pt x="0" y="0"/>
                  </a:lnTo>
                  <a:close/>
                </a:path>
              </a:pathLst>
            </a:custGeom>
            <a:blipFill>
              <a:blip r:embed="rId3"/>
              <a:stretch>
                <a:fillRect t="-15235" b="-15234"/>
              </a:stretch>
            </a:blipFill>
          </p:spPr>
        </p:sp>
      </p:grpSp>
      <p:sp>
        <p:nvSpPr>
          <p:cNvPr id="6" name="TextBox 6"/>
          <p:cNvSpPr txBox="1"/>
          <p:nvPr/>
        </p:nvSpPr>
        <p:spPr>
          <a:xfrm>
            <a:off x="1019175" y="1028700"/>
            <a:ext cx="16230600" cy="4238612"/>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Evrişim Katmanı</a:t>
            </a:r>
          </a:p>
          <a:p>
            <a:pPr algn="just">
              <a:lnSpc>
                <a:spcPts val="3335"/>
              </a:lnSpc>
            </a:pPr>
            <a:r>
              <a:rPr lang="en-US" sz="2900" spc="281">
                <a:solidFill>
                  <a:srgbClr val="100F0D"/>
                </a:solidFill>
                <a:latin typeface="Roboto"/>
                <a:ea typeface="Roboto"/>
                <a:cs typeface="Roboto"/>
                <a:sym typeface="Roboto"/>
              </a:rPr>
              <a:t>Soldaki resime baktığımızda, öncelikle bir tanımaya çalışalım. Biz insan olarak bu resime baktığımızda ilk olarak genel bir çerçevesine bakıyoruz. gözlerine bakıyoruz burun kısmına bakıyoruz vs. sağ taraftaki görsel ise sol taraftaki resimi inceleyen insanın göz hareketleridir. biz bir insan olarak bir resime baktığımızda bu resime bir genel bakışımız var birde resimi tanımlayacağımız ana hatlar vardır.</a:t>
            </a:r>
          </a:p>
          <a:p>
            <a:pPr algn="just">
              <a:lnSpc>
                <a:spcPts val="3335"/>
              </a:lnSpc>
            </a:pPr>
            <a:r>
              <a:rPr lang="en-US" sz="2900" spc="281">
                <a:solidFill>
                  <a:srgbClr val="100F0D"/>
                </a:solidFill>
                <a:latin typeface="Roboto"/>
                <a:ea typeface="Roboto"/>
                <a:cs typeface="Roboto"/>
                <a:sym typeface="Roboto"/>
              </a:rPr>
              <a:t>Evrişim katmanında da görüntülerden öznitelikler, filtreler aracılığıyla çıkarılır. Kenar ve köşe bulma gibi işlemler yapılır, böylece görüntüdeki önemli özellikler tespit edilir.</a:t>
            </a:r>
          </a:p>
          <a:p>
            <a:pPr algn="just">
              <a:lnSpc>
                <a:spcPts val="3334"/>
              </a:lnSpc>
            </a:pPr>
            <a:endParaRPr lang="en-US" sz="2900" spc="281">
              <a:solidFill>
                <a:srgbClr val="100F0D"/>
              </a:solidFill>
              <a:latin typeface="Roboto"/>
              <a:ea typeface="Roboto"/>
              <a:cs typeface="Roboto"/>
              <a:sym typeface="Roboto"/>
            </a:endParaRPr>
          </a:p>
        </p:txBody>
      </p:sp>
      <p:sp>
        <p:nvSpPr>
          <p:cNvPr id="7" name="TextBox 7"/>
          <p:cNvSpPr txBox="1"/>
          <p:nvPr/>
        </p:nvSpPr>
        <p:spPr>
          <a:xfrm>
            <a:off x="16687800" y="9629775"/>
            <a:ext cx="1295400" cy="229766"/>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54596" y="773460"/>
            <a:ext cx="12565708" cy="998785"/>
          </a:xfrm>
          <a:prstGeom prst="rect">
            <a:avLst/>
          </a:prstGeom>
        </p:spPr>
        <p:txBody>
          <a:bodyPr lIns="0" tIns="0" rIns="0" bIns="0" rtlCol="0" anchor="t">
            <a:spAutoFit/>
          </a:bodyPr>
          <a:lstStyle/>
          <a:p>
            <a:pPr algn="l">
              <a:lnSpc>
                <a:spcPts val="7375"/>
              </a:lnSpc>
            </a:pPr>
            <a:r>
              <a:rPr lang="en-US" sz="5875">
                <a:solidFill>
                  <a:srgbClr val="312F2B"/>
                </a:solidFill>
                <a:latin typeface="Arimo"/>
                <a:ea typeface="Arimo"/>
                <a:cs typeface="Arimo"/>
                <a:sym typeface="Arimo"/>
              </a:rPr>
              <a:t>Evrişim Katmanının Çalışma Prensibi</a:t>
            </a:r>
          </a:p>
        </p:txBody>
      </p:sp>
      <p:sp>
        <p:nvSpPr>
          <p:cNvPr id="5" name="Freeform 5" descr="preencoded.png"/>
          <p:cNvSpPr/>
          <p:nvPr/>
        </p:nvSpPr>
        <p:spPr>
          <a:xfrm>
            <a:off x="1054596" y="2224236"/>
            <a:ext cx="1506736" cy="2410718"/>
          </a:xfrm>
          <a:custGeom>
            <a:avLst/>
            <a:gdLst/>
            <a:ahLst/>
            <a:cxnLst/>
            <a:rect l="l" t="t" r="r" b="b"/>
            <a:pathLst>
              <a:path w="1506736" h="2410718">
                <a:moveTo>
                  <a:pt x="0" y="0"/>
                </a:moveTo>
                <a:lnTo>
                  <a:pt x="1506736" y="0"/>
                </a:lnTo>
                <a:lnTo>
                  <a:pt x="1506736" y="2410718"/>
                </a:lnTo>
                <a:lnTo>
                  <a:pt x="0" y="2410718"/>
                </a:lnTo>
                <a:lnTo>
                  <a:pt x="0" y="0"/>
                </a:lnTo>
                <a:close/>
              </a:path>
            </a:pathLst>
          </a:custGeom>
          <a:blipFill>
            <a:blip r:embed="rId3"/>
            <a:stretch>
              <a:fillRect t="-40" b="-40"/>
            </a:stretch>
          </a:blipFill>
        </p:spPr>
      </p:sp>
      <p:sp>
        <p:nvSpPr>
          <p:cNvPr id="6" name="TextBox 6"/>
          <p:cNvSpPr txBox="1"/>
          <p:nvPr/>
        </p:nvSpPr>
        <p:spPr>
          <a:xfrm>
            <a:off x="3013322" y="2487365"/>
            <a:ext cx="3766840" cy="493010"/>
          </a:xfrm>
          <a:prstGeom prst="rect">
            <a:avLst/>
          </a:prstGeom>
        </p:spPr>
        <p:txBody>
          <a:bodyPr lIns="0" tIns="0" rIns="0" bIns="0" rtlCol="0" anchor="t">
            <a:spAutoFit/>
          </a:bodyPr>
          <a:lstStyle/>
          <a:p>
            <a:pPr algn="l">
              <a:lnSpc>
                <a:spcPts val="3813"/>
              </a:lnSpc>
            </a:pPr>
            <a:r>
              <a:rPr lang="en-US" sz="3037">
                <a:solidFill>
                  <a:srgbClr val="272525"/>
                </a:solidFill>
                <a:latin typeface="Arimo"/>
                <a:ea typeface="Arimo"/>
                <a:cs typeface="Arimo"/>
                <a:sym typeface="Arimo"/>
              </a:rPr>
              <a:t>Görüntü Temsili</a:t>
            </a:r>
          </a:p>
        </p:txBody>
      </p:sp>
      <p:sp>
        <p:nvSpPr>
          <p:cNvPr id="7" name="TextBox 7"/>
          <p:cNvSpPr txBox="1"/>
          <p:nvPr/>
        </p:nvSpPr>
        <p:spPr>
          <a:xfrm>
            <a:off x="3013322" y="3062585"/>
            <a:ext cx="14220081" cy="1041211"/>
          </a:xfrm>
          <a:prstGeom prst="rect">
            <a:avLst/>
          </a:prstGeom>
        </p:spPr>
        <p:txBody>
          <a:bodyPr lIns="0" tIns="0" rIns="0" bIns="0" rtlCol="0" anchor="t">
            <a:spAutoFit/>
          </a:bodyPr>
          <a:lstStyle/>
          <a:p>
            <a:pPr algn="l">
              <a:lnSpc>
                <a:spcPts val="4236"/>
              </a:lnSpc>
            </a:pPr>
            <a:r>
              <a:rPr lang="en-US" sz="2612">
                <a:solidFill>
                  <a:srgbClr val="272525"/>
                </a:solidFill>
                <a:latin typeface="Lato"/>
                <a:ea typeface="Lato"/>
                <a:cs typeface="Lato"/>
                <a:sym typeface="Lato"/>
              </a:rPr>
              <a:t>CNN'lerde görüntüler, her pikselin matematiksel değerlerini içeren matrisler şeklinde temsil edilir. Bu, bilgisayarların görüntüleri işlemesini ve anlamasını sağlar.</a:t>
            </a:r>
          </a:p>
        </p:txBody>
      </p:sp>
      <p:sp>
        <p:nvSpPr>
          <p:cNvPr id="8" name="Freeform 8" descr="preencoded.png"/>
          <p:cNvSpPr/>
          <p:nvPr/>
        </p:nvSpPr>
        <p:spPr>
          <a:xfrm>
            <a:off x="1054596" y="4634954"/>
            <a:ext cx="1506736" cy="2410718"/>
          </a:xfrm>
          <a:custGeom>
            <a:avLst/>
            <a:gdLst/>
            <a:ahLst/>
            <a:cxnLst/>
            <a:rect l="l" t="t" r="r" b="b"/>
            <a:pathLst>
              <a:path w="1506736" h="2410718">
                <a:moveTo>
                  <a:pt x="0" y="0"/>
                </a:moveTo>
                <a:lnTo>
                  <a:pt x="1506736" y="0"/>
                </a:lnTo>
                <a:lnTo>
                  <a:pt x="1506736" y="2410717"/>
                </a:lnTo>
                <a:lnTo>
                  <a:pt x="0" y="2410717"/>
                </a:lnTo>
                <a:lnTo>
                  <a:pt x="0" y="0"/>
                </a:lnTo>
                <a:close/>
              </a:path>
            </a:pathLst>
          </a:custGeom>
          <a:blipFill>
            <a:blip r:embed="rId4"/>
            <a:stretch>
              <a:fillRect t="-40" b="-40"/>
            </a:stretch>
          </a:blipFill>
        </p:spPr>
      </p:sp>
      <p:sp>
        <p:nvSpPr>
          <p:cNvPr id="9" name="TextBox 9"/>
          <p:cNvSpPr txBox="1"/>
          <p:nvPr/>
        </p:nvSpPr>
        <p:spPr>
          <a:xfrm>
            <a:off x="3013322" y="4898082"/>
            <a:ext cx="3766840" cy="493010"/>
          </a:xfrm>
          <a:prstGeom prst="rect">
            <a:avLst/>
          </a:prstGeom>
        </p:spPr>
        <p:txBody>
          <a:bodyPr lIns="0" tIns="0" rIns="0" bIns="0" rtlCol="0" anchor="t">
            <a:spAutoFit/>
          </a:bodyPr>
          <a:lstStyle/>
          <a:p>
            <a:pPr algn="l">
              <a:lnSpc>
                <a:spcPts val="3813"/>
              </a:lnSpc>
            </a:pPr>
            <a:r>
              <a:rPr lang="en-US" sz="3037">
                <a:solidFill>
                  <a:srgbClr val="272525"/>
                </a:solidFill>
                <a:latin typeface="Arimo"/>
                <a:ea typeface="Arimo"/>
                <a:cs typeface="Arimo"/>
                <a:sym typeface="Arimo"/>
              </a:rPr>
              <a:t>Evrişim Süreci</a:t>
            </a:r>
          </a:p>
        </p:txBody>
      </p:sp>
      <p:sp>
        <p:nvSpPr>
          <p:cNvPr id="10" name="TextBox 10"/>
          <p:cNvSpPr txBox="1"/>
          <p:nvPr/>
        </p:nvSpPr>
        <p:spPr>
          <a:xfrm>
            <a:off x="3013322" y="5473302"/>
            <a:ext cx="14220081" cy="1041211"/>
          </a:xfrm>
          <a:prstGeom prst="rect">
            <a:avLst/>
          </a:prstGeom>
        </p:spPr>
        <p:txBody>
          <a:bodyPr lIns="0" tIns="0" rIns="0" bIns="0" rtlCol="0" anchor="t">
            <a:spAutoFit/>
          </a:bodyPr>
          <a:lstStyle/>
          <a:p>
            <a:pPr algn="l">
              <a:lnSpc>
                <a:spcPts val="4236"/>
              </a:lnSpc>
            </a:pPr>
            <a:r>
              <a:rPr lang="en-US" sz="2612">
                <a:solidFill>
                  <a:srgbClr val="272525"/>
                </a:solidFill>
                <a:latin typeface="Lato"/>
                <a:ea typeface="Lato"/>
                <a:cs typeface="Lato"/>
                <a:sym typeface="Lato"/>
              </a:rPr>
              <a:t>Evrişim işlemi, filtre matrisinin görüntü matrisi üzerinde gezdirilmesi ve kesişen indislerdeki değerlerin çarpılıp toplanmasıyla gerçekleşir. Bu süreç, özniteliklerin belirlenmesini sağlar.</a:t>
            </a:r>
          </a:p>
        </p:txBody>
      </p:sp>
      <p:sp>
        <p:nvSpPr>
          <p:cNvPr id="11" name="Freeform 11" descr="preencoded.png"/>
          <p:cNvSpPr/>
          <p:nvPr/>
        </p:nvSpPr>
        <p:spPr>
          <a:xfrm>
            <a:off x="1054596" y="7045673"/>
            <a:ext cx="1506736" cy="2410718"/>
          </a:xfrm>
          <a:custGeom>
            <a:avLst/>
            <a:gdLst/>
            <a:ahLst/>
            <a:cxnLst/>
            <a:rect l="l" t="t" r="r" b="b"/>
            <a:pathLst>
              <a:path w="1506736" h="2410718">
                <a:moveTo>
                  <a:pt x="0" y="0"/>
                </a:moveTo>
                <a:lnTo>
                  <a:pt x="1506736" y="0"/>
                </a:lnTo>
                <a:lnTo>
                  <a:pt x="1506736" y="2410717"/>
                </a:lnTo>
                <a:lnTo>
                  <a:pt x="0" y="2410717"/>
                </a:lnTo>
                <a:lnTo>
                  <a:pt x="0" y="0"/>
                </a:lnTo>
                <a:close/>
              </a:path>
            </a:pathLst>
          </a:custGeom>
          <a:blipFill>
            <a:blip r:embed="rId5"/>
            <a:stretch>
              <a:fillRect t="-40" b="-40"/>
            </a:stretch>
          </a:blipFill>
        </p:spPr>
      </p:sp>
      <p:sp>
        <p:nvSpPr>
          <p:cNvPr id="12" name="TextBox 12"/>
          <p:cNvSpPr txBox="1"/>
          <p:nvPr/>
        </p:nvSpPr>
        <p:spPr>
          <a:xfrm>
            <a:off x="3013322" y="7308800"/>
            <a:ext cx="4836914" cy="493010"/>
          </a:xfrm>
          <a:prstGeom prst="rect">
            <a:avLst/>
          </a:prstGeom>
        </p:spPr>
        <p:txBody>
          <a:bodyPr lIns="0" tIns="0" rIns="0" bIns="0" rtlCol="0" anchor="t">
            <a:spAutoFit/>
          </a:bodyPr>
          <a:lstStyle/>
          <a:p>
            <a:pPr algn="l">
              <a:lnSpc>
                <a:spcPts val="3813"/>
              </a:lnSpc>
            </a:pPr>
            <a:r>
              <a:rPr lang="en-US" sz="3037">
                <a:solidFill>
                  <a:srgbClr val="272525"/>
                </a:solidFill>
                <a:latin typeface="Arimo"/>
                <a:ea typeface="Arimo"/>
                <a:cs typeface="Arimo"/>
                <a:sym typeface="Arimo"/>
              </a:rPr>
              <a:t>Öznitelik Haritası Oluşturma</a:t>
            </a:r>
          </a:p>
        </p:txBody>
      </p:sp>
      <p:sp>
        <p:nvSpPr>
          <p:cNvPr id="13" name="TextBox 13"/>
          <p:cNvSpPr txBox="1"/>
          <p:nvPr/>
        </p:nvSpPr>
        <p:spPr>
          <a:xfrm>
            <a:off x="3013322" y="7884021"/>
            <a:ext cx="14220081" cy="1041211"/>
          </a:xfrm>
          <a:prstGeom prst="rect">
            <a:avLst/>
          </a:prstGeom>
        </p:spPr>
        <p:txBody>
          <a:bodyPr lIns="0" tIns="0" rIns="0" bIns="0" rtlCol="0" anchor="t">
            <a:spAutoFit/>
          </a:bodyPr>
          <a:lstStyle/>
          <a:p>
            <a:pPr algn="l">
              <a:lnSpc>
                <a:spcPts val="4236"/>
              </a:lnSpc>
            </a:pPr>
            <a:r>
              <a:rPr lang="en-US" sz="2612">
                <a:solidFill>
                  <a:srgbClr val="272525"/>
                </a:solidFill>
                <a:latin typeface="Lato"/>
                <a:ea typeface="Lato"/>
                <a:cs typeface="Lato"/>
                <a:sym typeface="Lato"/>
              </a:rPr>
              <a:t>İşlem sonucunda elde edilen çıkış matrisi, görüntünün belirli özelliklerini temsil eden bir öznitelik haritasıdır.</a:t>
            </a:r>
          </a:p>
        </p:txBody>
      </p:sp>
      <p:sp>
        <p:nvSpPr>
          <p:cNvPr id="14" name="TextBox 14"/>
          <p:cNvSpPr txBox="1"/>
          <p:nvPr/>
        </p:nvSpPr>
        <p:spPr>
          <a:xfrm>
            <a:off x="16687800" y="9629775"/>
            <a:ext cx="1295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2845598" y="4323791"/>
            <a:ext cx="13677744" cy="5248834"/>
            <a:chOff x="0" y="0"/>
            <a:chExt cx="18236992" cy="6998445"/>
          </a:xfrm>
        </p:grpSpPr>
        <p:sp>
          <p:nvSpPr>
            <p:cNvPr id="5" name="Freeform 5"/>
            <p:cNvSpPr/>
            <p:nvPr/>
          </p:nvSpPr>
          <p:spPr>
            <a:xfrm>
              <a:off x="0" y="0"/>
              <a:ext cx="18236946" cy="6998462"/>
            </a:xfrm>
            <a:custGeom>
              <a:avLst/>
              <a:gdLst/>
              <a:ahLst/>
              <a:cxnLst/>
              <a:rect l="l" t="t" r="r" b="b"/>
              <a:pathLst>
                <a:path w="18236946" h="6998462">
                  <a:moveTo>
                    <a:pt x="0" y="0"/>
                  </a:moveTo>
                  <a:lnTo>
                    <a:pt x="18236946" y="0"/>
                  </a:lnTo>
                  <a:lnTo>
                    <a:pt x="18236946" y="6998462"/>
                  </a:lnTo>
                  <a:lnTo>
                    <a:pt x="0" y="6998462"/>
                  </a:lnTo>
                  <a:lnTo>
                    <a:pt x="0" y="0"/>
                  </a:lnTo>
                  <a:close/>
                </a:path>
              </a:pathLst>
            </a:custGeom>
            <a:blipFill>
              <a:blip r:embed="rId3"/>
              <a:stretch>
                <a:fillRect t="-45" b="-45"/>
              </a:stretch>
            </a:blipFill>
          </p:spPr>
        </p:sp>
      </p:grpSp>
      <p:sp>
        <p:nvSpPr>
          <p:cNvPr id="6" name="TextBox 6"/>
          <p:cNvSpPr txBox="1"/>
          <p:nvPr/>
        </p:nvSpPr>
        <p:spPr>
          <a:xfrm>
            <a:off x="1028700" y="1028700"/>
            <a:ext cx="16230600" cy="34004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Evrişim Katmanı</a:t>
            </a:r>
          </a:p>
          <a:p>
            <a:pPr algn="just">
              <a:lnSpc>
                <a:spcPts val="3334"/>
              </a:lnSpc>
            </a:pPr>
            <a:r>
              <a:rPr lang="en-US" sz="2900" spc="284">
                <a:solidFill>
                  <a:srgbClr val="100F0D"/>
                </a:solidFill>
                <a:latin typeface="Roboto"/>
                <a:ea typeface="Roboto"/>
                <a:cs typeface="Roboto"/>
                <a:sym typeface="Roboto"/>
              </a:rPr>
              <a:t>Aşağıda 5 x 5 ‘ lik bir görüntü var, bu görüntünün matematiksel bir temsildir. biz nasıl bir resimin üzerinde göz gezdirdik taradık çeşitli noktalarına baktık işte bizim insan olarak göz tarama işlemini yapacak olanda filtreler olacaktır. 5 x 5' lik bir görüntümüz var ve 3 x 3 bir filtremiz var, </a:t>
            </a:r>
            <a:r>
              <a:rPr lang="en-US" sz="2900" b="1" i="1" spc="284">
                <a:solidFill>
                  <a:srgbClr val="100F0D"/>
                </a:solidFill>
                <a:latin typeface="Roboto Bold Italics"/>
                <a:ea typeface="Roboto Bold Italics"/>
                <a:cs typeface="Roboto Bold Italics"/>
                <a:sym typeface="Roboto Bold Italics"/>
              </a:rPr>
              <a:t>peki filtre ne demektir?</a:t>
            </a:r>
            <a:r>
              <a:rPr lang="en-US" sz="2900" spc="284">
                <a:solidFill>
                  <a:srgbClr val="100F0D"/>
                </a:solidFill>
                <a:latin typeface="Roboto"/>
                <a:ea typeface="Roboto"/>
                <a:cs typeface="Roboto"/>
                <a:sym typeface="Roboto"/>
              </a:rPr>
              <a:t> filtreyi aslında görseli tarayan bir göz gibi düşünebiliriz. görüntüyü bu filtre aracılığıyla tarıyor olacağız ve kenar gibi köşe gibi çeşitli özelliklerini yakalamasını bekliyor olacağız.</a:t>
            </a:r>
          </a:p>
        </p:txBody>
      </p:sp>
      <p:sp>
        <p:nvSpPr>
          <p:cNvPr id="7" name="TextBox 7"/>
          <p:cNvSpPr txBox="1"/>
          <p:nvPr/>
        </p:nvSpPr>
        <p:spPr>
          <a:xfrm>
            <a:off x="16697325" y="9629775"/>
            <a:ext cx="6858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3228464" y="5609590"/>
            <a:ext cx="12431654" cy="4677410"/>
            <a:chOff x="0" y="0"/>
            <a:chExt cx="16575539" cy="6236547"/>
          </a:xfrm>
        </p:grpSpPr>
        <p:sp>
          <p:nvSpPr>
            <p:cNvPr id="5" name="Freeform 5"/>
            <p:cNvSpPr/>
            <p:nvPr/>
          </p:nvSpPr>
          <p:spPr>
            <a:xfrm>
              <a:off x="0" y="0"/>
              <a:ext cx="16575532" cy="6236589"/>
            </a:xfrm>
            <a:custGeom>
              <a:avLst/>
              <a:gdLst/>
              <a:ahLst/>
              <a:cxnLst/>
              <a:rect l="l" t="t" r="r" b="b"/>
              <a:pathLst>
                <a:path w="16575532" h="6236589">
                  <a:moveTo>
                    <a:pt x="0" y="0"/>
                  </a:moveTo>
                  <a:lnTo>
                    <a:pt x="16575532" y="0"/>
                  </a:lnTo>
                  <a:lnTo>
                    <a:pt x="16575532" y="6236589"/>
                  </a:lnTo>
                  <a:lnTo>
                    <a:pt x="0" y="6236589"/>
                  </a:lnTo>
                  <a:lnTo>
                    <a:pt x="0" y="0"/>
                  </a:lnTo>
                  <a:close/>
                </a:path>
              </a:pathLst>
            </a:custGeom>
            <a:blipFill>
              <a:blip r:embed="rId3"/>
              <a:stretch>
                <a:fillRect l="-41" r="-41"/>
              </a:stretch>
            </a:blipFill>
          </p:spPr>
        </p:sp>
      </p:grpSp>
      <p:sp>
        <p:nvSpPr>
          <p:cNvPr id="6" name="TextBox 6"/>
          <p:cNvSpPr txBox="1"/>
          <p:nvPr/>
        </p:nvSpPr>
        <p:spPr>
          <a:xfrm>
            <a:off x="1019175" y="1028700"/>
            <a:ext cx="16230600" cy="46577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Evrişim Katmanı</a:t>
            </a:r>
          </a:p>
          <a:p>
            <a:pPr algn="just">
              <a:lnSpc>
                <a:spcPts val="3334"/>
              </a:lnSpc>
            </a:pPr>
            <a:r>
              <a:rPr lang="en-US" sz="2900" spc="284">
                <a:solidFill>
                  <a:srgbClr val="100F0D"/>
                </a:solidFill>
                <a:latin typeface="Roboto"/>
                <a:ea typeface="Roboto"/>
                <a:cs typeface="Roboto"/>
                <a:sym typeface="Roboto"/>
              </a:rPr>
              <a:t>Bazı filtreler köşe tespit etmek için, bazı filtreler nesneyi algılamak için bazı filtreler bizim dahi tanımlayamadığımız öznitelikleri tanımlamak için vs. amaçlarla kullanılır. </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Bu filtreyi adım adım görüntü üzerinde gezdireceğiz, ve ilk filtreyi uyguladığımız yerden çıkan değeri özellik haritasına yazacağız.</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Burada 2 x 1 = 2 | 4 x 2 =8 | 9 x 3 = 27 | 2 x (-4)=-8 | 1 x 7 = 7 | 4 x 4 = 16 | 1 x 2= 2 | 1 x (-5) = -5 | 2 x 1 = 2| şeklinde çarpma işlemleri yapıyoruz ve topluyoruz çıkan sonucu özellik haritasına yazıyoruz.</a:t>
            </a:r>
          </a:p>
        </p:txBody>
      </p:sp>
      <p:sp>
        <p:nvSpPr>
          <p:cNvPr id="7" name="TextBox 7"/>
          <p:cNvSpPr txBox="1"/>
          <p:nvPr/>
        </p:nvSpPr>
        <p:spPr>
          <a:xfrm>
            <a:off x="16687800" y="9629775"/>
            <a:ext cx="6858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015379" y="2953867"/>
            <a:ext cx="1400485" cy="5390033"/>
          </a:xfrm>
          <a:custGeom>
            <a:avLst/>
            <a:gdLst/>
            <a:ahLst/>
            <a:cxnLst/>
            <a:rect l="l" t="t" r="r" b="b"/>
            <a:pathLst>
              <a:path w="1400485" h="5390033">
                <a:moveTo>
                  <a:pt x="0" y="0"/>
                </a:moveTo>
                <a:lnTo>
                  <a:pt x="1400485" y="0"/>
                </a:lnTo>
                <a:lnTo>
                  <a:pt x="1400485" y="5390033"/>
                </a:lnTo>
                <a:lnTo>
                  <a:pt x="0" y="53900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4980992" y="836969"/>
            <a:ext cx="7416941" cy="1883752"/>
          </a:xfrm>
          <a:prstGeom prst="rect">
            <a:avLst/>
          </a:prstGeom>
        </p:spPr>
        <p:txBody>
          <a:bodyPr lIns="0" tIns="0" rIns="0" bIns="0" rtlCol="0" anchor="t">
            <a:spAutoFit/>
          </a:bodyPr>
          <a:lstStyle/>
          <a:p>
            <a:pPr algn="ctr">
              <a:lnSpc>
                <a:spcPts val="13773"/>
              </a:lnSpc>
            </a:pPr>
            <a:r>
              <a:rPr lang="en-US" sz="9980" b="1" spc="977">
                <a:solidFill>
                  <a:srgbClr val="231F20"/>
                </a:solidFill>
                <a:latin typeface="Arimo Bold"/>
                <a:ea typeface="Arimo Bold"/>
                <a:cs typeface="Arimo Bold"/>
                <a:sym typeface="Arimo Bold"/>
              </a:rPr>
              <a:t>İÇERİK</a:t>
            </a:r>
          </a:p>
        </p:txBody>
      </p:sp>
      <p:sp>
        <p:nvSpPr>
          <p:cNvPr id="4" name="TextBox 4"/>
          <p:cNvSpPr txBox="1"/>
          <p:nvPr/>
        </p:nvSpPr>
        <p:spPr>
          <a:xfrm>
            <a:off x="5231353" y="3206135"/>
            <a:ext cx="937219" cy="676275"/>
          </a:xfrm>
          <a:prstGeom prst="rect">
            <a:avLst/>
          </a:prstGeom>
        </p:spPr>
        <p:txBody>
          <a:bodyPr lIns="0" tIns="0" rIns="0" bIns="0" rtlCol="0" anchor="t">
            <a:spAutoFit/>
          </a:bodyPr>
          <a:lstStyle/>
          <a:p>
            <a:pPr algn="ctr">
              <a:lnSpc>
                <a:spcPts val="5125"/>
              </a:lnSpc>
            </a:pPr>
            <a:r>
              <a:rPr lang="en-US" sz="4271" b="1">
                <a:solidFill>
                  <a:srgbClr val="363636"/>
                </a:solidFill>
                <a:latin typeface="Arimo Bold"/>
                <a:ea typeface="Arimo Bold"/>
                <a:cs typeface="Arimo Bold"/>
                <a:sym typeface="Arimo Bold"/>
              </a:rPr>
              <a:t>01</a:t>
            </a:r>
          </a:p>
        </p:txBody>
      </p:sp>
      <p:sp>
        <p:nvSpPr>
          <p:cNvPr id="5" name="TextBox 5"/>
          <p:cNvSpPr txBox="1"/>
          <p:nvPr/>
        </p:nvSpPr>
        <p:spPr>
          <a:xfrm>
            <a:off x="5231353" y="4072643"/>
            <a:ext cx="937219" cy="676275"/>
          </a:xfrm>
          <a:prstGeom prst="rect">
            <a:avLst/>
          </a:prstGeom>
        </p:spPr>
        <p:txBody>
          <a:bodyPr lIns="0" tIns="0" rIns="0" bIns="0" rtlCol="0" anchor="t">
            <a:spAutoFit/>
          </a:bodyPr>
          <a:lstStyle/>
          <a:p>
            <a:pPr algn="ctr">
              <a:lnSpc>
                <a:spcPts val="5125"/>
              </a:lnSpc>
            </a:pPr>
            <a:r>
              <a:rPr lang="en-US" sz="4271" b="1">
                <a:solidFill>
                  <a:srgbClr val="363636"/>
                </a:solidFill>
                <a:latin typeface="Arimo Bold"/>
                <a:ea typeface="Arimo Bold"/>
                <a:cs typeface="Arimo Bold"/>
                <a:sym typeface="Arimo Bold"/>
              </a:rPr>
              <a:t>02</a:t>
            </a:r>
          </a:p>
        </p:txBody>
      </p:sp>
      <p:sp>
        <p:nvSpPr>
          <p:cNvPr id="6" name="TextBox 6"/>
          <p:cNvSpPr txBox="1"/>
          <p:nvPr/>
        </p:nvSpPr>
        <p:spPr>
          <a:xfrm>
            <a:off x="5257511" y="5062563"/>
            <a:ext cx="937219" cy="676275"/>
          </a:xfrm>
          <a:prstGeom prst="rect">
            <a:avLst/>
          </a:prstGeom>
        </p:spPr>
        <p:txBody>
          <a:bodyPr lIns="0" tIns="0" rIns="0" bIns="0" rtlCol="0" anchor="t">
            <a:spAutoFit/>
          </a:bodyPr>
          <a:lstStyle/>
          <a:p>
            <a:pPr algn="ctr">
              <a:lnSpc>
                <a:spcPts val="5125"/>
              </a:lnSpc>
            </a:pPr>
            <a:r>
              <a:rPr lang="en-US" sz="4271" b="1">
                <a:solidFill>
                  <a:srgbClr val="363636"/>
                </a:solidFill>
                <a:latin typeface="Arimo Bold"/>
                <a:ea typeface="Arimo Bold"/>
                <a:cs typeface="Arimo Bold"/>
                <a:sym typeface="Arimo Bold"/>
              </a:rPr>
              <a:t>03</a:t>
            </a:r>
          </a:p>
        </p:txBody>
      </p:sp>
      <p:sp>
        <p:nvSpPr>
          <p:cNvPr id="7" name="TextBox 7"/>
          <p:cNvSpPr txBox="1"/>
          <p:nvPr/>
        </p:nvSpPr>
        <p:spPr>
          <a:xfrm>
            <a:off x="5257511" y="6136596"/>
            <a:ext cx="937219" cy="676275"/>
          </a:xfrm>
          <a:prstGeom prst="rect">
            <a:avLst/>
          </a:prstGeom>
        </p:spPr>
        <p:txBody>
          <a:bodyPr lIns="0" tIns="0" rIns="0" bIns="0" rtlCol="0" anchor="t">
            <a:spAutoFit/>
          </a:bodyPr>
          <a:lstStyle/>
          <a:p>
            <a:pPr algn="ctr">
              <a:lnSpc>
                <a:spcPts val="5125"/>
              </a:lnSpc>
            </a:pPr>
            <a:r>
              <a:rPr lang="en-US" sz="4271" b="1">
                <a:solidFill>
                  <a:srgbClr val="363636"/>
                </a:solidFill>
                <a:latin typeface="Arimo Bold"/>
                <a:ea typeface="Arimo Bold"/>
                <a:cs typeface="Arimo Bold"/>
                <a:sym typeface="Arimo Bold"/>
              </a:rPr>
              <a:t>04</a:t>
            </a:r>
          </a:p>
        </p:txBody>
      </p:sp>
      <p:sp>
        <p:nvSpPr>
          <p:cNvPr id="8" name="TextBox 8"/>
          <p:cNvSpPr txBox="1"/>
          <p:nvPr/>
        </p:nvSpPr>
        <p:spPr>
          <a:xfrm>
            <a:off x="5257511" y="7125710"/>
            <a:ext cx="937219" cy="676275"/>
          </a:xfrm>
          <a:prstGeom prst="rect">
            <a:avLst/>
          </a:prstGeom>
        </p:spPr>
        <p:txBody>
          <a:bodyPr lIns="0" tIns="0" rIns="0" bIns="0" rtlCol="0" anchor="t">
            <a:spAutoFit/>
          </a:bodyPr>
          <a:lstStyle/>
          <a:p>
            <a:pPr algn="ctr">
              <a:lnSpc>
                <a:spcPts val="5125"/>
              </a:lnSpc>
            </a:pPr>
            <a:r>
              <a:rPr lang="en-US" sz="4271" b="1">
                <a:solidFill>
                  <a:srgbClr val="363636"/>
                </a:solidFill>
                <a:latin typeface="Arimo Bold"/>
                <a:ea typeface="Arimo Bold"/>
                <a:cs typeface="Arimo Bold"/>
                <a:sym typeface="Arimo Bold"/>
              </a:rPr>
              <a:t>05</a:t>
            </a:r>
          </a:p>
        </p:txBody>
      </p:sp>
      <p:sp>
        <p:nvSpPr>
          <p:cNvPr id="9" name="TextBox 9"/>
          <p:cNvSpPr txBox="1"/>
          <p:nvPr/>
        </p:nvSpPr>
        <p:spPr>
          <a:xfrm>
            <a:off x="6607430" y="3158510"/>
            <a:ext cx="9927970" cy="515516"/>
          </a:xfrm>
          <a:prstGeom prst="rect">
            <a:avLst/>
          </a:prstGeom>
        </p:spPr>
        <p:txBody>
          <a:bodyPr lIns="0" tIns="0" rIns="0" bIns="0" rtlCol="0" anchor="t">
            <a:spAutoFit/>
          </a:bodyPr>
          <a:lstStyle/>
          <a:p>
            <a:pPr algn="l">
              <a:lnSpc>
                <a:spcPts val="3483"/>
              </a:lnSpc>
            </a:pPr>
            <a:r>
              <a:rPr lang="en-US" sz="2400" b="1" spc="247">
                <a:solidFill>
                  <a:srgbClr val="231F20"/>
                </a:solidFill>
                <a:latin typeface="Roboto Bold"/>
                <a:ea typeface="Roboto Bold"/>
                <a:cs typeface="Roboto Bold"/>
                <a:sym typeface="Roboto Bold"/>
              </a:rPr>
              <a:t>İnsanlar ve Bilgisayarlar Nesneleri Nasıl Algılarlar?   (3-14)</a:t>
            </a:r>
          </a:p>
        </p:txBody>
      </p:sp>
      <p:sp>
        <p:nvSpPr>
          <p:cNvPr id="10" name="TextBox 10"/>
          <p:cNvSpPr txBox="1"/>
          <p:nvPr/>
        </p:nvSpPr>
        <p:spPr>
          <a:xfrm>
            <a:off x="16687800" y="9629775"/>
            <a:ext cx="304800" cy="293438"/>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a:t>
            </a:r>
          </a:p>
        </p:txBody>
      </p:sp>
      <p:sp>
        <p:nvSpPr>
          <p:cNvPr id="11" name="TextBox 11"/>
          <p:cNvSpPr txBox="1"/>
          <p:nvPr/>
        </p:nvSpPr>
        <p:spPr>
          <a:xfrm>
            <a:off x="6607429" y="4069640"/>
            <a:ext cx="9013571" cy="515516"/>
          </a:xfrm>
          <a:prstGeom prst="rect">
            <a:avLst/>
          </a:prstGeom>
        </p:spPr>
        <p:txBody>
          <a:bodyPr lIns="0" tIns="0" rIns="0" bIns="0" rtlCol="0" anchor="t">
            <a:spAutoFit/>
          </a:bodyPr>
          <a:lstStyle/>
          <a:p>
            <a:pPr algn="l">
              <a:lnSpc>
                <a:spcPts val="3483"/>
              </a:lnSpc>
            </a:pPr>
            <a:r>
              <a:rPr lang="en-US" sz="2400" b="1" spc="247">
                <a:solidFill>
                  <a:srgbClr val="231F20"/>
                </a:solidFill>
                <a:latin typeface="Roboto Bold"/>
                <a:ea typeface="Roboto Bold"/>
                <a:cs typeface="Roboto Bold"/>
                <a:sym typeface="Roboto Bold"/>
              </a:rPr>
              <a:t>Evrişimli Sinir ağı ve Evrişim Katmanı nedir?   (15-23)</a:t>
            </a:r>
          </a:p>
        </p:txBody>
      </p:sp>
      <p:sp>
        <p:nvSpPr>
          <p:cNvPr id="12" name="TextBox 12"/>
          <p:cNvSpPr txBox="1"/>
          <p:nvPr/>
        </p:nvSpPr>
        <p:spPr>
          <a:xfrm>
            <a:off x="6636999" y="4864868"/>
            <a:ext cx="9013571" cy="964357"/>
          </a:xfrm>
          <a:prstGeom prst="rect">
            <a:avLst/>
          </a:prstGeom>
        </p:spPr>
        <p:txBody>
          <a:bodyPr lIns="0" tIns="0" rIns="0" bIns="0" rtlCol="0" anchor="t">
            <a:spAutoFit/>
          </a:bodyPr>
          <a:lstStyle/>
          <a:p>
            <a:pPr algn="l">
              <a:lnSpc>
                <a:spcPts val="3483"/>
              </a:lnSpc>
            </a:pPr>
            <a:r>
              <a:rPr lang="en-US" sz="2400" b="1" spc="247">
                <a:solidFill>
                  <a:srgbClr val="231F20"/>
                </a:solidFill>
                <a:latin typeface="Roboto Bold"/>
                <a:ea typeface="Roboto Bold"/>
                <a:cs typeface="Roboto Bold"/>
                <a:sym typeface="Roboto Bold"/>
              </a:rPr>
              <a:t>Batch Normalization, Aktivasyon Katmanı, Pooling, Fully Connected Katmanları nelerdir?    (24-35)</a:t>
            </a:r>
          </a:p>
        </p:txBody>
      </p:sp>
      <p:sp>
        <p:nvSpPr>
          <p:cNvPr id="13" name="TextBox 13"/>
          <p:cNvSpPr txBox="1"/>
          <p:nvPr/>
        </p:nvSpPr>
        <p:spPr>
          <a:xfrm>
            <a:off x="6636999" y="6193162"/>
            <a:ext cx="9898401" cy="515516"/>
          </a:xfrm>
          <a:prstGeom prst="rect">
            <a:avLst/>
          </a:prstGeom>
        </p:spPr>
        <p:txBody>
          <a:bodyPr lIns="0" tIns="0" rIns="0" bIns="0" rtlCol="0" anchor="t">
            <a:spAutoFit/>
          </a:bodyPr>
          <a:lstStyle/>
          <a:p>
            <a:pPr algn="l">
              <a:lnSpc>
                <a:spcPts val="3483"/>
              </a:lnSpc>
            </a:pPr>
            <a:r>
              <a:rPr lang="en-US" sz="2400" b="1" spc="247">
                <a:solidFill>
                  <a:srgbClr val="231F20"/>
                </a:solidFill>
                <a:latin typeface="Roboto Bold"/>
                <a:ea typeface="Roboto Bold"/>
                <a:cs typeface="Roboto Bold"/>
                <a:sym typeface="Roboto Bold"/>
              </a:rPr>
              <a:t>İnsanlar ve bilgisayarlar nesneleri nasıl algılarlar?   (36-53)</a:t>
            </a:r>
          </a:p>
        </p:txBody>
      </p:sp>
      <p:sp>
        <p:nvSpPr>
          <p:cNvPr id="14" name="TextBox 14"/>
          <p:cNvSpPr txBox="1"/>
          <p:nvPr/>
        </p:nvSpPr>
        <p:spPr>
          <a:xfrm>
            <a:off x="6636999" y="7199911"/>
            <a:ext cx="9013571" cy="480250"/>
          </a:xfrm>
          <a:prstGeom prst="rect">
            <a:avLst/>
          </a:prstGeom>
        </p:spPr>
        <p:txBody>
          <a:bodyPr lIns="0" tIns="0" rIns="0" bIns="0" rtlCol="0" anchor="t">
            <a:spAutoFit/>
          </a:bodyPr>
          <a:lstStyle/>
          <a:p>
            <a:pPr algn="l">
              <a:lnSpc>
                <a:spcPts val="3483"/>
              </a:lnSpc>
            </a:pPr>
            <a:r>
              <a:rPr lang="en-US" sz="2400" b="1" spc="247">
                <a:solidFill>
                  <a:srgbClr val="231F20"/>
                </a:solidFill>
                <a:latin typeface="Roboto Bold"/>
                <a:ea typeface="Roboto Bold"/>
                <a:cs typeface="Roboto Bold"/>
                <a:sym typeface="Roboto Bold"/>
              </a:rPr>
              <a:t>Katı Atık Tespiti Projesi (UYGULAMA)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4"/>
              <a:stretch>
                <a:fillRect t="-38888" b="-38888"/>
              </a:stretch>
            </a:blipFill>
          </p:spPr>
        </p:sp>
      </p:grpSp>
      <p:sp>
        <p:nvSpPr>
          <p:cNvPr id="4" name="TextBox 4"/>
          <p:cNvSpPr txBox="1"/>
          <p:nvPr/>
        </p:nvSpPr>
        <p:spPr>
          <a:xfrm>
            <a:off x="1028700" y="1028700"/>
            <a:ext cx="7046114" cy="75914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Evrişim Katmanı</a:t>
            </a:r>
          </a:p>
          <a:p>
            <a:pPr algn="just">
              <a:lnSpc>
                <a:spcPts val="3334"/>
              </a:lnSpc>
            </a:pPr>
            <a:r>
              <a:rPr lang="en-US" sz="2900" spc="284">
                <a:solidFill>
                  <a:srgbClr val="100F0D"/>
                </a:solidFill>
                <a:latin typeface="Roboto"/>
                <a:ea typeface="Roboto"/>
                <a:cs typeface="Roboto"/>
                <a:sym typeface="Roboto"/>
              </a:rPr>
              <a:t>daha sonra filtreyi bir sağa kaydıracağız bu şekilde tüm resim üzerinde filtremizi gezdirmiş olacağız ve sonuçları özellik haritasına yazacağız.</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b="1" i="1" spc="284">
                <a:solidFill>
                  <a:srgbClr val="100F0D"/>
                </a:solidFill>
                <a:latin typeface="Roboto Bold Italics"/>
                <a:ea typeface="Roboto Bold Italics"/>
                <a:cs typeface="Roboto Bold Italics"/>
                <a:sym typeface="Roboto Bold Italics"/>
              </a:rPr>
              <a:t>peki özellik haritası neyi ifade eder?</a:t>
            </a:r>
            <a:r>
              <a:rPr lang="en-US" sz="2900" spc="284">
                <a:solidFill>
                  <a:srgbClr val="100F0D"/>
                </a:solidFill>
                <a:latin typeface="Roboto"/>
                <a:ea typeface="Roboto"/>
                <a:cs typeface="Roboto"/>
                <a:sym typeface="Roboto"/>
              </a:rPr>
              <a:t> filtreyi görüntü üzerinde hareket ettirerek, Görüntüdeki özellikleri, öznitelikleri tespit etme işlemini gerçekleştirmektedir. mesela 8 rakamını düşünelim belirli bölümler daha açık renkliydi ki onun 8 olduğunu anlayabiliyorduk işte burada benzer şekilde özellikler çıkarılacaktır.</a:t>
            </a:r>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8311604" y="1028700"/>
            <a:ext cx="9033421" cy="7484834"/>
          </a:xfrm>
          <a:prstGeom prst="rect">
            <a:avLst/>
          </a:prstGeom>
        </p:spPr>
      </p:pic>
      <p:sp>
        <p:nvSpPr>
          <p:cNvPr id="6" name="TextBox 6"/>
          <p:cNvSpPr txBox="1"/>
          <p:nvPr/>
        </p:nvSpPr>
        <p:spPr>
          <a:xfrm>
            <a:off x="16774485" y="9477375"/>
            <a:ext cx="969631"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20</a:t>
            </a:r>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6"/>
              <a:stretch>
                <a:fillRect t="-38888" b="-38888"/>
              </a:stretch>
            </a:blipFill>
          </p:spPr>
        </p:sp>
      </p:grpSp>
      <p:sp>
        <p:nvSpPr>
          <p:cNvPr id="4" name="TextBox 4"/>
          <p:cNvSpPr txBox="1"/>
          <p:nvPr/>
        </p:nvSpPr>
        <p:spPr>
          <a:xfrm>
            <a:off x="1028700" y="1028700"/>
            <a:ext cx="16230600" cy="4267200"/>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Stride</a:t>
            </a:r>
          </a:p>
          <a:p>
            <a:pPr algn="just">
              <a:lnSpc>
                <a:spcPts val="3334"/>
              </a:lnSpc>
            </a:pPr>
            <a:r>
              <a:rPr lang="en-US" sz="2900" spc="284">
                <a:solidFill>
                  <a:srgbClr val="100F0D"/>
                </a:solidFill>
                <a:latin typeface="Roboto"/>
                <a:ea typeface="Roboto"/>
                <a:cs typeface="Roboto"/>
                <a:sym typeface="Roboto"/>
              </a:rPr>
              <a:t>Stride ifadesi filtrenin görüntü üzerinde kaç adım atarak ilerleyeceğini belirler, peki bu ifade az veya çok olursa ne olur? stride 1 olursa daha hassas daha odaklanarak daha iyi sonuçlar alırız ancak eğitim süresi biraz uzar. stride’ı 2 yaparsak daha hızlı sonuç alırız ama bazı ayrıntıları kaçırırız. </a:t>
            </a:r>
          </a:p>
          <a:p>
            <a:pPr algn="just">
              <a:lnSpc>
                <a:spcPts val="3334"/>
              </a:lnSpc>
            </a:pPr>
            <a:endParaRPr lang="en-US" sz="2900" spc="284">
              <a:solidFill>
                <a:srgbClr val="100F0D"/>
              </a:solidFill>
              <a:latin typeface="Roboto"/>
              <a:ea typeface="Roboto"/>
              <a:cs typeface="Roboto"/>
              <a:sym typeface="Roboto"/>
            </a:endParaRPr>
          </a:p>
          <a:p>
            <a:pPr algn="just">
              <a:lnSpc>
                <a:spcPts val="3564"/>
              </a:lnSpc>
            </a:pPr>
            <a:r>
              <a:rPr lang="en-US" sz="3099" b="1" spc="303">
                <a:solidFill>
                  <a:srgbClr val="100F0D"/>
                </a:solidFill>
                <a:latin typeface="Roboto Bold"/>
                <a:ea typeface="Roboto Bold"/>
                <a:cs typeface="Roboto Bold"/>
                <a:sym typeface="Roboto Bold"/>
              </a:rPr>
              <a:t>Padding işlemi (piksel ekleme)</a:t>
            </a:r>
            <a:r>
              <a:rPr lang="en-US" sz="3099" spc="303">
                <a:solidFill>
                  <a:srgbClr val="100F0D"/>
                </a:solidFill>
                <a:latin typeface="Roboto"/>
                <a:ea typeface="Roboto"/>
                <a:cs typeface="Roboto"/>
                <a:sym typeface="Roboto"/>
              </a:rPr>
              <a:t> </a:t>
            </a:r>
          </a:p>
          <a:p>
            <a:pPr algn="just">
              <a:lnSpc>
                <a:spcPts val="3334"/>
              </a:lnSpc>
            </a:pPr>
            <a:r>
              <a:rPr lang="en-US" sz="2900" spc="284">
                <a:solidFill>
                  <a:srgbClr val="100F0D"/>
                </a:solidFill>
                <a:latin typeface="Roboto"/>
                <a:ea typeface="Roboto"/>
                <a:cs typeface="Roboto"/>
                <a:sym typeface="Roboto"/>
              </a:rPr>
              <a:t>Giriş matrisi ile çıkış matirisinin boyutları birbirinden farklıdır. padding işlemi evrişim işlemi sonrasında giriş matrisi boyutuyla çıkış matrisi boyutunun birbirine eşit olmadığını gözlemlediğimizde boyutları eşitlemek için kullanırız.</a:t>
            </a:r>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r="201"/>
          <a:stretch>
            <a:fillRect/>
          </a:stretch>
        </p:blipFill>
        <p:spPr>
          <a:xfrm>
            <a:off x="9526678" y="5449128"/>
            <a:ext cx="4292059" cy="4699588"/>
          </a:xfrm>
          <a:prstGeom prst="rect">
            <a:avLst/>
          </a:prstGeom>
        </p:spPr>
      </p:pic>
      <p:pic>
        <p:nvPicPr>
          <p:cNvPr id="6" name="Picture 6">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rcRect/>
          <a:stretch>
            <a:fillRect/>
          </a:stretch>
        </p:blipFill>
        <p:spPr>
          <a:xfrm>
            <a:off x="4322096" y="5462074"/>
            <a:ext cx="4581383" cy="4863026"/>
          </a:xfrm>
          <a:prstGeom prst="rect">
            <a:avLst/>
          </a:prstGeom>
        </p:spPr>
      </p:pic>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21</a:t>
            </a:r>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video>
              <p:cMediaNode vol="0">
                <p:cTn id="3"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6230600" cy="1275715"/>
          </a:xfrm>
          <a:prstGeom prst="rect">
            <a:avLst/>
          </a:prstGeom>
        </p:spPr>
        <p:txBody>
          <a:bodyPr lIns="0" tIns="0" rIns="0" bIns="0" rtlCol="0" anchor="t">
            <a:spAutoFit/>
          </a:bodyPr>
          <a:lstStyle/>
          <a:p>
            <a:pPr algn="just">
              <a:lnSpc>
                <a:spcPts val="3334"/>
              </a:lnSpc>
            </a:pPr>
            <a:r>
              <a:rPr lang="en-US" sz="2900" b="1" spc="284">
                <a:solidFill>
                  <a:srgbClr val="100F0D"/>
                </a:solidFill>
                <a:latin typeface="Roboto Bold"/>
                <a:ea typeface="Roboto Bold"/>
                <a:cs typeface="Roboto Bold"/>
                <a:sym typeface="Roboto Bold"/>
              </a:rPr>
              <a:t>Peki padding işlemi nasıl gerçekleşir?</a:t>
            </a:r>
          </a:p>
          <a:p>
            <a:pPr algn="just">
              <a:lnSpc>
                <a:spcPts val="3334"/>
              </a:lnSpc>
            </a:pPr>
            <a:r>
              <a:rPr lang="en-US" sz="2900" spc="284">
                <a:solidFill>
                  <a:srgbClr val="100F0D"/>
                </a:solidFill>
                <a:latin typeface="Roboto"/>
                <a:ea typeface="Roboto"/>
                <a:cs typeface="Roboto"/>
                <a:sym typeface="Roboto"/>
              </a:rPr>
              <a:t>sol taraftaki görselde ekstra piksel olarak 0 lar eklenmiş, sağ tarafta ise matristeki elemanların kendileri eklenmiş ekstra piksel olarak.</a:t>
            </a:r>
          </a:p>
        </p:txBody>
      </p:sp>
      <p:grpSp>
        <p:nvGrpSpPr>
          <p:cNvPr id="5" name="Group 5"/>
          <p:cNvGrpSpPr/>
          <p:nvPr/>
        </p:nvGrpSpPr>
        <p:grpSpPr>
          <a:xfrm>
            <a:off x="1815283" y="2844533"/>
            <a:ext cx="14012196" cy="5398936"/>
            <a:chOff x="0" y="0"/>
            <a:chExt cx="18682928" cy="7198581"/>
          </a:xfrm>
        </p:grpSpPr>
        <p:sp>
          <p:nvSpPr>
            <p:cNvPr id="6" name="Freeform 6"/>
            <p:cNvSpPr/>
            <p:nvPr/>
          </p:nvSpPr>
          <p:spPr>
            <a:xfrm>
              <a:off x="0" y="0"/>
              <a:ext cx="18682970" cy="7198614"/>
            </a:xfrm>
            <a:custGeom>
              <a:avLst/>
              <a:gdLst/>
              <a:ahLst/>
              <a:cxnLst/>
              <a:rect l="l" t="t" r="r" b="b"/>
              <a:pathLst>
                <a:path w="18682970" h="7198614">
                  <a:moveTo>
                    <a:pt x="0" y="0"/>
                  </a:moveTo>
                  <a:lnTo>
                    <a:pt x="18682970" y="0"/>
                  </a:lnTo>
                  <a:lnTo>
                    <a:pt x="18682970" y="7198614"/>
                  </a:lnTo>
                  <a:lnTo>
                    <a:pt x="0" y="7198614"/>
                  </a:lnTo>
                  <a:lnTo>
                    <a:pt x="0" y="0"/>
                  </a:lnTo>
                  <a:close/>
                </a:path>
              </a:pathLst>
            </a:custGeom>
            <a:blipFill>
              <a:blip r:embed="rId3"/>
              <a:stretch>
                <a:fillRect l="-664" r="-663"/>
              </a:stretch>
            </a:blipFill>
          </p:spPr>
        </p:sp>
      </p:grpSp>
      <p:sp>
        <p:nvSpPr>
          <p:cNvPr id="7" name="TextBox 7"/>
          <p:cNvSpPr txBox="1"/>
          <p:nvPr/>
        </p:nvSpPr>
        <p:spPr>
          <a:xfrm>
            <a:off x="3286331" y="8119644"/>
            <a:ext cx="2703688" cy="563565"/>
          </a:xfrm>
          <a:prstGeom prst="rect">
            <a:avLst/>
          </a:prstGeom>
        </p:spPr>
        <p:txBody>
          <a:bodyPr lIns="0" tIns="0" rIns="0" bIns="0" rtlCol="0" anchor="t">
            <a:spAutoFit/>
          </a:bodyPr>
          <a:lstStyle/>
          <a:p>
            <a:pPr algn="just">
              <a:lnSpc>
                <a:spcPts val="3991"/>
              </a:lnSpc>
            </a:pPr>
            <a:r>
              <a:rPr lang="en-US" sz="2851" b="1">
                <a:solidFill>
                  <a:srgbClr val="100F0D"/>
                </a:solidFill>
                <a:latin typeface="Arimo Bold"/>
                <a:ea typeface="Arimo Bold"/>
                <a:cs typeface="Arimo Bold"/>
                <a:sym typeface="Arimo Bold"/>
              </a:rPr>
              <a:t>Zero Padding</a:t>
            </a:r>
          </a:p>
        </p:txBody>
      </p:sp>
      <p:sp>
        <p:nvSpPr>
          <p:cNvPr id="8" name="TextBox 8"/>
          <p:cNvSpPr txBox="1"/>
          <p:nvPr/>
        </p:nvSpPr>
        <p:spPr>
          <a:xfrm>
            <a:off x="11054559" y="8119644"/>
            <a:ext cx="3759040" cy="563565"/>
          </a:xfrm>
          <a:prstGeom prst="rect">
            <a:avLst/>
          </a:prstGeom>
        </p:spPr>
        <p:txBody>
          <a:bodyPr lIns="0" tIns="0" rIns="0" bIns="0" rtlCol="0" anchor="t">
            <a:spAutoFit/>
          </a:bodyPr>
          <a:lstStyle/>
          <a:p>
            <a:pPr algn="just">
              <a:lnSpc>
                <a:spcPts val="3991"/>
              </a:lnSpc>
            </a:pPr>
            <a:r>
              <a:rPr lang="en-US" sz="2851" b="1">
                <a:solidFill>
                  <a:srgbClr val="100F0D"/>
                </a:solidFill>
                <a:latin typeface="Arimo Bold"/>
                <a:ea typeface="Arimo Bold"/>
                <a:cs typeface="Arimo Bold"/>
                <a:sym typeface="Arimo Bold"/>
              </a:rPr>
              <a:t>Reflection Padding</a:t>
            </a:r>
          </a:p>
        </p:txBody>
      </p:sp>
      <p:sp>
        <p:nvSpPr>
          <p:cNvPr id="9" name="Freeform 9"/>
          <p:cNvSpPr/>
          <p:nvPr/>
        </p:nvSpPr>
        <p:spPr>
          <a:xfrm>
            <a:off x="10802002" y="3602053"/>
            <a:ext cx="51734" cy="54321"/>
          </a:xfrm>
          <a:custGeom>
            <a:avLst/>
            <a:gdLst/>
            <a:ahLst/>
            <a:cxnLst/>
            <a:rect l="l" t="t" r="r" b="b"/>
            <a:pathLst>
              <a:path w="51734" h="54321">
                <a:moveTo>
                  <a:pt x="0" y="0"/>
                </a:moveTo>
                <a:lnTo>
                  <a:pt x="51734" y="0"/>
                </a:lnTo>
                <a:lnTo>
                  <a:pt x="51734" y="54320"/>
                </a:lnTo>
                <a:lnTo>
                  <a:pt x="0" y="543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0664906" y="3563252"/>
            <a:ext cx="230217" cy="152616"/>
          </a:xfrm>
          <a:custGeom>
            <a:avLst/>
            <a:gdLst/>
            <a:ahLst/>
            <a:cxnLst/>
            <a:rect l="l" t="t" r="r" b="b"/>
            <a:pathLst>
              <a:path w="230217" h="152616">
                <a:moveTo>
                  <a:pt x="0" y="0"/>
                </a:moveTo>
                <a:lnTo>
                  <a:pt x="230217" y="0"/>
                </a:lnTo>
                <a:lnTo>
                  <a:pt x="230217" y="152616"/>
                </a:lnTo>
                <a:lnTo>
                  <a:pt x="0" y="1526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a:off x="10644213" y="3534799"/>
            <a:ext cx="237977" cy="214696"/>
          </a:xfrm>
          <a:custGeom>
            <a:avLst/>
            <a:gdLst/>
            <a:ahLst/>
            <a:cxnLst/>
            <a:rect l="l" t="t" r="r" b="b"/>
            <a:pathLst>
              <a:path w="237977" h="214696">
                <a:moveTo>
                  <a:pt x="0" y="0"/>
                </a:moveTo>
                <a:lnTo>
                  <a:pt x="237977" y="0"/>
                </a:lnTo>
                <a:lnTo>
                  <a:pt x="237977" y="214697"/>
                </a:lnTo>
                <a:lnTo>
                  <a:pt x="0" y="21469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Freeform 12"/>
          <p:cNvSpPr/>
          <p:nvPr/>
        </p:nvSpPr>
        <p:spPr>
          <a:xfrm>
            <a:off x="10747681" y="3410637"/>
            <a:ext cx="150029" cy="271604"/>
          </a:xfrm>
          <a:custGeom>
            <a:avLst/>
            <a:gdLst/>
            <a:ahLst/>
            <a:cxnLst/>
            <a:rect l="l" t="t" r="r" b="b"/>
            <a:pathLst>
              <a:path w="150029" h="271604">
                <a:moveTo>
                  <a:pt x="0" y="0"/>
                </a:moveTo>
                <a:lnTo>
                  <a:pt x="150029" y="0"/>
                </a:lnTo>
                <a:lnTo>
                  <a:pt x="150029" y="271604"/>
                </a:lnTo>
                <a:lnTo>
                  <a:pt x="0" y="27160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3" name="Freeform 13"/>
          <p:cNvSpPr/>
          <p:nvPr/>
        </p:nvSpPr>
        <p:spPr>
          <a:xfrm>
            <a:off x="10843389" y="3519278"/>
            <a:ext cx="69841" cy="54321"/>
          </a:xfrm>
          <a:custGeom>
            <a:avLst/>
            <a:gdLst/>
            <a:ahLst/>
            <a:cxnLst/>
            <a:rect l="l" t="t" r="r" b="b"/>
            <a:pathLst>
              <a:path w="69841" h="54321">
                <a:moveTo>
                  <a:pt x="0" y="0"/>
                </a:moveTo>
                <a:lnTo>
                  <a:pt x="69841" y="0"/>
                </a:lnTo>
                <a:lnTo>
                  <a:pt x="69841" y="54321"/>
                </a:lnTo>
                <a:lnTo>
                  <a:pt x="0" y="54321"/>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4" name="Freeform 14"/>
          <p:cNvSpPr/>
          <p:nvPr/>
        </p:nvSpPr>
        <p:spPr>
          <a:xfrm>
            <a:off x="10964965" y="3589120"/>
            <a:ext cx="49147" cy="54321"/>
          </a:xfrm>
          <a:custGeom>
            <a:avLst/>
            <a:gdLst/>
            <a:ahLst/>
            <a:cxnLst/>
            <a:rect l="l" t="t" r="r" b="b"/>
            <a:pathLst>
              <a:path w="49147" h="54321">
                <a:moveTo>
                  <a:pt x="0" y="0"/>
                </a:moveTo>
                <a:lnTo>
                  <a:pt x="49147" y="0"/>
                </a:lnTo>
                <a:lnTo>
                  <a:pt x="49147" y="54320"/>
                </a:lnTo>
                <a:lnTo>
                  <a:pt x="0" y="5432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5" name="Freeform 15"/>
          <p:cNvSpPr/>
          <p:nvPr/>
        </p:nvSpPr>
        <p:spPr>
          <a:xfrm>
            <a:off x="10714054" y="3477891"/>
            <a:ext cx="116402" cy="134509"/>
          </a:xfrm>
          <a:custGeom>
            <a:avLst/>
            <a:gdLst/>
            <a:ahLst/>
            <a:cxnLst/>
            <a:rect l="l" t="t" r="r" b="b"/>
            <a:pathLst>
              <a:path w="116402" h="134509">
                <a:moveTo>
                  <a:pt x="0" y="0"/>
                </a:moveTo>
                <a:lnTo>
                  <a:pt x="116401" y="0"/>
                </a:lnTo>
                <a:lnTo>
                  <a:pt x="116401" y="134509"/>
                </a:lnTo>
                <a:lnTo>
                  <a:pt x="0" y="134509"/>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6" name="Freeform 16"/>
          <p:cNvSpPr/>
          <p:nvPr/>
        </p:nvSpPr>
        <p:spPr>
          <a:xfrm>
            <a:off x="10781308" y="3539972"/>
            <a:ext cx="98295" cy="54321"/>
          </a:xfrm>
          <a:custGeom>
            <a:avLst/>
            <a:gdLst/>
            <a:ahLst/>
            <a:cxnLst/>
            <a:rect l="l" t="t" r="r" b="b"/>
            <a:pathLst>
              <a:path w="98295" h="54321">
                <a:moveTo>
                  <a:pt x="0" y="0"/>
                </a:moveTo>
                <a:lnTo>
                  <a:pt x="98295" y="0"/>
                </a:lnTo>
                <a:lnTo>
                  <a:pt x="98295" y="54321"/>
                </a:lnTo>
                <a:lnTo>
                  <a:pt x="0" y="54321"/>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7" name="TextBox 1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2051655" y="2153096"/>
            <a:ext cx="631775" cy="631775"/>
            <a:chOff x="0" y="0"/>
            <a:chExt cx="842367" cy="842367"/>
          </a:xfrm>
        </p:grpSpPr>
        <p:sp>
          <p:nvSpPr>
            <p:cNvPr id="5" name="Freeform 5"/>
            <p:cNvSpPr/>
            <p:nvPr/>
          </p:nvSpPr>
          <p:spPr>
            <a:xfrm>
              <a:off x="0" y="0"/>
              <a:ext cx="842391" cy="842391"/>
            </a:xfrm>
            <a:custGeom>
              <a:avLst/>
              <a:gdLst/>
              <a:ahLst/>
              <a:cxnLst/>
              <a:rect l="l" t="t" r="r" b="b"/>
              <a:pathLst>
                <a:path w="842391" h="842391">
                  <a:moveTo>
                    <a:pt x="0" y="56134"/>
                  </a:moveTo>
                  <a:cubicBezTo>
                    <a:pt x="0" y="25146"/>
                    <a:pt x="25146" y="0"/>
                    <a:pt x="56134" y="0"/>
                  </a:cubicBezTo>
                  <a:lnTo>
                    <a:pt x="786257" y="0"/>
                  </a:lnTo>
                  <a:cubicBezTo>
                    <a:pt x="817245" y="0"/>
                    <a:pt x="842391" y="25146"/>
                    <a:pt x="842391" y="56134"/>
                  </a:cubicBezTo>
                  <a:lnTo>
                    <a:pt x="842391" y="786257"/>
                  </a:lnTo>
                  <a:cubicBezTo>
                    <a:pt x="842391" y="817245"/>
                    <a:pt x="817245" y="842391"/>
                    <a:pt x="786257" y="842391"/>
                  </a:cubicBezTo>
                  <a:lnTo>
                    <a:pt x="56134" y="842391"/>
                  </a:lnTo>
                  <a:cubicBezTo>
                    <a:pt x="25146" y="842391"/>
                    <a:pt x="0" y="817245"/>
                    <a:pt x="0" y="786257"/>
                  </a:cubicBezTo>
                  <a:close/>
                </a:path>
              </a:pathLst>
            </a:custGeom>
            <a:solidFill>
              <a:srgbClr val="F9F7F7"/>
            </a:solidFill>
          </p:spPr>
        </p:sp>
      </p:grpSp>
      <p:grpSp>
        <p:nvGrpSpPr>
          <p:cNvPr id="6" name="Group 6"/>
          <p:cNvGrpSpPr/>
          <p:nvPr/>
        </p:nvGrpSpPr>
        <p:grpSpPr>
          <a:xfrm>
            <a:off x="0" y="132755"/>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8" name="TextBox 8"/>
          <p:cNvSpPr txBox="1"/>
          <p:nvPr/>
        </p:nvSpPr>
        <p:spPr>
          <a:xfrm>
            <a:off x="977801" y="963365"/>
            <a:ext cx="6346775" cy="1055053"/>
          </a:xfrm>
          <a:prstGeom prst="rect">
            <a:avLst/>
          </a:prstGeom>
        </p:spPr>
        <p:txBody>
          <a:bodyPr lIns="0" tIns="0" rIns="0" bIns="0" rtlCol="0" anchor="t">
            <a:spAutoFit/>
          </a:bodyPr>
          <a:lstStyle/>
          <a:p>
            <a:pPr algn="l">
              <a:lnSpc>
                <a:spcPts val="4187"/>
              </a:lnSpc>
            </a:pPr>
            <a:r>
              <a:rPr lang="en-US" sz="3349" b="1">
                <a:solidFill>
                  <a:srgbClr val="201B18"/>
                </a:solidFill>
                <a:latin typeface="Arimo Bold"/>
                <a:ea typeface="Arimo Bold"/>
                <a:cs typeface="Arimo Bold"/>
                <a:sym typeface="Arimo Bold"/>
              </a:rPr>
              <a:t>Zero Padding: Avantajları</a:t>
            </a:r>
          </a:p>
          <a:p>
            <a:pPr algn="l">
              <a:lnSpc>
                <a:spcPts val="4187"/>
              </a:lnSpc>
            </a:pPr>
            <a:endParaRPr lang="en-US" sz="3349" b="1">
              <a:solidFill>
                <a:srgbClr val="201B18"/>
              </a:solidFill>
              <a:latin typeface="Arimo Bold"/>
              <a:ea typeface="Arimo Bold"/>
              <a:cs typeface="Arimo Bold"/>
              <a:sym typeface="Arimo Bold"/>
            </a:endParaRPr>
          </a:p>
        </p:txBody>
      </p:sp>
      <p:grpSp>
        <p:nvGrpSpPr>
          <p:cNvPr id="9" name="Group 9"/>
          <p:cNvGrpSpPr/>
          <p:nvPr/>
        </p:nvGrpSpPr>
        <p:grpSpPr>
          <a:xfrm>
            <a:off x="977801" y="1829991"/>
            <a:ext cx="5257949" cy="2503438"/>
            <a:chOff x="0" y="0"/>
            <a:chExt cx="7010598" cy="3337917"/>
          </a:xfrm>
        </p:grpSpPr>
        <p:sp>
          <p:nvSpPr>
            <p:cNvPr id="10" name="Freeform 10"/>
            <p:cNvSpPr/>
            <p:nvPr/>
          </p:nvSpPr>
          <p:spPr>
            <a:xfrm>
              <a:off x="0" y="0"/>
              <a:ext cx="7010654" cy="3337941"/>
            </a:xfrm>
            <a:custGeom>
              <a:avLst/>
              <a:gdLst/>
              <a:ahLst/>
              <a:cxnLst/>
              <a:rect l="l" t="t" r="r" b="b"/>
              <a:pathLst>
                <a:path w="7010654" h="3337941">
                  <a:moveTo>
                    <a:pt x="0" y="55880"/>
                  </a:moveTo>
                  <a:cubicBezTo>
                    <a:pt x="0" y="25019"/>
                    <a:pt x="25019" y="0"/>
                    <a:pt x="55880" y="0"/>
                  </a:cubicBezTo>
                  <a:lnTo>
                    <a:pt x="6954774" y="0"/>
                  </a:lnTo>
                  <a:cubicBezTo>
                    <a:pt x="6985635" y="0"/>
                    <a:pt x="7010654" y="25019"/>
                    <a:pt x="7010654" y="55880"/>
                  </a:cubicBezTo>
                  <a:lnTo>
                    <a:pt x="7010654" y="3282061"/>
                  </a:lnTo>
                  <a:cubicBezTo>
                    <a:pt x="7010654" y="3312922"/>
                    <a:pt x="6985635" y="3337941"/>
                    <a:pt x="6954774" y="3337941"/>
                  </a:cubicBezTo>
                  <a:lnTo>
                    <a:pt x="55880" y="3337941"/>
                  </a:lnTo>
                  <a:cubicBezTo>
                    <a:pt x="25019" y="3337941"/>
                    <a:pt x="0" y="3312922"/>
                    <a:pt x="0" y="3282061"/>
                  </a:cubicBezTo>
                  <a:close/>
                </a:path>
              </a:pathLst>
            </a:custGeom>
            <a:solidFill>
              <a:srgbClr val="F9F7F7"/>
            </a:solidFill>
          </p:spPr>
        </p:sp>
      </p:grpSp>
      <p:sp>
        <p:nvSpPr>
          <p:cNvPr id="11" name="TextBox 11"/>
          <p:cNvSpPr txBox="1"/>
          <p:nvPr/>
        </p:nvSpPr>
        <p:spPr>
          <a:xfrm>
            <a:off x="1257151" y="2080766"/>
            <a:ext cx="3492104" cy="847864"/>
          </a:xfrm>
          <a:prstGeom prst="rect">
            <a:avLst/>
          </a:prstGeom>
        </p:spPr>
        <p:txBody>
          <a:bodyPr lIns="0" tIns="0" rIns="0" bIns="0" rtlCol="0" anchor="t">
            <a:spAutoFit/>
          </a:bodyPr>
          <a:lstStyle/>
          <a:p>
            <a:pPr algn="l">
              <a:lnSpc>
                <a:spcPts val="3372"/>
              </a:lnSpc>
            </a:pPr>
            <a:r>
              <a:rPr lang="en-US" sz="2687" b="1">
                <a:solidFill>
                  <a:srgbClr val="504C49"/>
                </a:solidFill>
                <a:latin typeface="Arimo Bold"/>
                <a:ea typeface="Arimo Bold"/>
                <a:cs typeface="Arimo Bold"/>
                <a:sym typeface="Arimo Bold"/>
              </a:rPr>
              <a:t>Basitlik</a:t>
            </a:r>
          </a:p>
          <a:p>
            <a:pPr algn="l">
              <a:lnSpc>
                <a:spcPts val="3374"/>
              </a:lnSpc>
            </a:pPr>
            <a:endParaRPr lang="en-US" sz="2687" b="1">
              <a:solidFill>
                <a:srgbClr val="504C49"/>
              </a:solidFill>
              <a:latin typeface="Arimo Bold"/>
              <a:ea typeface="Arimo Bold"/>
              <a:cs typeface="Arimo Bold"/>
              <a:sym typeface="Arimo Bold"/>
            </a:endParaRPr>
          </a:p>
        </p:txBody>
      </p:sp>
      <p:sp>
        <p:nvSpPr>
          <p:cNvPr id="12" name="TextBox 12"/>
          <p:cNvSpPr txBox="1"/>
          <p:nvPr/>
        </p:nvSpPr>
        <p:spPr>
          <a:xfrm>
            <a:off x="1257151" y="2608510"/>
            <a:ext cx="4699248" cy="1597026"/>
          </a:xfrm>
          <a:prstGeom prst="rect">
            <a:avLst/>
          </a:prstGeom>
        </p:spPr>
        <p:txBody>
          <a:bodyPr lIns="0" tIns="0" rIns="0" bIns="0" rtlCol="0" anchor="t">
            <a:spAutoFit/>
          </a:bodyPr>
          <a:lstStyle/>
          <a:p>
            <a:pPr algn="l">
              <a:lnSpc>
                <a:spcPts val="4299"/>
              </a:lnSpc>
            </a:pPr>
            <a:r>
              <a:rPr lang="en-US" sz="2687">
                <a:solidFill>
                  <a:srgbClr val="504C49"/>
                </a:solidFill>
                <a:latin typeface="Source Serif Pro"/>
                <a:ea typeface="Source Serif Pro"/>
                <a:cs typeface="Source Serif Pro"/>
                <a:sym typeface="Source Serif Pro"/>
              </a:rPr>
              <a:t>Uygulaması kolay ve hesaplama açısından verimlidir.</a:t>
            </a:r>
          </a:p>
        </p:txBody>
      </p:sp>
      <p:grpSp>
        <p:nvGrpSpPr>
          <p:cNvPr id="13" name="Group 13"/>
          <p:cNvGrpSpPr/>
          <p:nvPr/>
        </p:nvGrpSpPr>
        <p:grpSpPr>
          <a:xfrm>
            <a:off x="6514728" y="1829991"/>
            <a:ext cx="5257949" cy="2659640"/>
            <a:chOff x="0" y="0"/>
            <a:chExt cx="7010598" cy="3546187"/>
          </a:xfrm>
        </p:grpSpPr>
        <p:sp>
          <p:nvSpPr>
            <p:cNvPr id="14" name="Freeform 14"/>
            <p:cNvSpPr/>
            <p:nvPr/>
          </p:nvSpPr>
          <p:spPr>
            <a:xfrm>
              <a:off x="0" y="0"/>
              <a:ext cx="7010654" cy="3546211"/>
            </a:xfrm>
            <a:custGeom>
              <a:avLst/>
              <a:gdLst/>
              <a:ahLst/>
              <a:cxnLst/>
              <a:rect l="l" t="t" r="r" b="b"/>
              <a:pathLst>
                <a:path w="7010654" h="3546211">
                  <a:moveTo>
                    <a:pt x="0" y="59367"/>
                  </a:moveTo>
                  <a:cubicBezTo>
                    <a:pt x="0" y="26580"/>
                    <a:pt x="25019" y="0"/>
                    <a:pt x="55880" y="0"/>
                  </a:cubicBezTo>
                  <a:lnTo>
                    <a:pt x="6954774" y="0"/>
                  </a:lnTo>
                  <a:cubicBezTo>
                    <a:pt x="6985635" y="0"/>
                    <a:pt x="7010654" y="26580"/>
                    <a:pt x="7010654" y="59367"/>
                  </a:cubicBezTo>
                  <a:lnTo>
                    <a:pt x="7010654" y="3486846"/>
                  </a:lnTo>
                  <a:cubicBezTo>
                    <a:pt x="7010654" y="3519633"/>
                    <a:pt x="6985635" y="3546211"/>
                    <a:pt x="6954774" y="3546211"/>
                  </a:cubicBezTo>
                  <a:lnTo>
                    <a:pt x="55880" y="3546211"/>
                  </a:lnTo>
                  <a:cubicBezTo>
                    <a:pt x="25019" y="3546211"/>
                    <a:pt x="0" y="3519633"/>
                    <a:pt x="0" y="3486846"/>
                  </a:cubicBezTo>
                  <a:close/>
                </a:path>
              </a:pathLst>
            </a:custGeom>
            <a:solidFill>
              <a:srgbClr val="F9F7F7"/>
            </a:solidFill>
          </p:spPr>
        </p:sp>
      </p:grpSp>
      <p:sp>
        <p:nvSpPr>
          <p:cNvPr id="15" name="TextBox 15"/>
          <p:cNvSpPr txBox="1"/>
          <p:nvPr/>
        </p:nvSpPr>
        <p:spPr>
          <a:xfrm>
            <a:off x="6794450" y="1971428"/>
            <a:ext cx="3492104" cy="428625"/>
          </a:xfrm>
          <a:prstGeom prst="rect">
            <a:avLst/>
          </a:prstGeom>
        </p:spPr>
        <p:txBody>
          <a:bodyPr lIns="0" tIns="0" rIns="0" bIns="0" rtlCol="0" anchor="t">
            <a:spAutoFit/>
          </a:bodyPr>
          <a:lstStyle/>
          <a:p>
            <a:pPr algn="l">
              <a:lnSpc>
                <a:spcPts val="3374"/>
              </a:lnSpc>
            </a:pPr>
            <a:r>
              <a:rPr lang="en-US" sz="2687" b="1">
                <a:solidFill>
                  <a:srgbClr val="504C49"/>
                </a:solidFill>
                <a:latin typeface="Arimo Bold"/>
                <a:ea typeface="Arimo Bold"/>
                <a:cs typeface="Arimo Bold"/>
                <a:sym typeface="Arimo Bold"/>
              </a:rPr>
              <a:t>Boyut Kontrolü</a:t>
            </a:r>
          </a:p>
        </p:txBody>
      </p:sp>
      <p:sp>
        <p:nvSpPr>
          <p:cNvPr id="16" name="TextBox 16"/>
          <p:cNvSpPr txBox="1"/>
          <p:nvPr/>
        </p:nvSpPr>
        <p:spPr>
          <a:xfrm>
            <a:off x="6794079" y="2404616"/>
            <a:ext cx="4699248" cy="2139951"/>
          </a:xfrm>
          <a:prstGeom prst="rect">
            <a:avLst/>
          </a:prstGeom>
        </p:spPr>
        <p:txBody>
          <a:bodyPr lIns="0" tIns="0" rIns="0" bIns="0" rtlCol="0" anchor="t">
            <a:spAutoFit/>
          </a:bodyPr>
          <a:lstStyle/>
          <a:p>
            <a:pPr algn="l">
              <a:lnSpc>
                <a:spcPts val="4299"/>
              </a:lnSpc>
            </a:pPr>
            <a:r>
              <a:rPr lang="en-US" sz="2687">
                <a:solidFill>
                  <a:srgbClr val="504C49"/>
                </a:solidFill>
                <a:latin typeface="Source Serif Pro"/>
                <a:ea typeface="Source Serif Pro"/>
                <a:cs typeface="Source Serif Pro"/>
                <a:sym typeface="Source Serif Pro"/>
              </a:rPr>
              <a:t>Evrişim işlemi sonucunda elde edilen çıktı boyutunu kontrol etmek için yaygın olarak kullanılır.</a:t>
            </a:r>
          </a:p>
        </p:txBody>
      </p:sp>
      <p:grpSp>
        <p:nvGrpSpPr>
          <p:cNvPr id="17" name="Group 17"/>
          <p:cNvGrpSpPr/>
          <p:nvPr/>
        </p:nvGrpSpPr>
        <p:grpSpPr>
          <a:xfrm>
            <a:off x="12052399" y="1829991"/>
            <a:ext cx="5257949" cy="2503438"/>
            <a:chOff x="0" y="0"/>
            <a:chExt cx="7010598" cy="3337917"/>
          </a:xfrm>
        </p:grpSpPr>
        <p:sp>
          <p:nvSpPr>
            <p:cNvPr id="18" name="Freeform 18"/>
            <p:cNvSpPr/>
            <p:nvPr/>
          </p:nvSpPr>
          <p:spPr>
            <a:xfrm>
              <a:off x="0" y="0"/>
              <a:ext cx="7010654" cy="3337941"/>
            </a:xfrm>
            <a:custGeom>
              <a:avLst/>
              <a:gdLst/>
              <a:ahLst/>
              <a:cxnLst/>
              <a:rect l="l" t="t" r="r" b="b"/>
              <a:pathLst>
                <a:path w="7010654" h="3337941">
                  <a:moveTo>
                    <a:pt x="0" y="55880"/>
                  </a:moveTo>
                  <a:cubicBezTo>
                    <a:pt x="0" y="25019"/>
                    <a:pt x="25019" y="0"/>
                    <a:pt x="55880" y="0"/>
                  </a:cubicBezTo>
                  <a:lnTo>
                    <a:pt x="6954774" y="0"/>
                  </a:lnTo>
                  <a:cubicBezTo>
                    <a:pt x="6985635" y="0"/>
                    <a:pt x="7010654" y="25019"/>
                    <a:pt x="7010654" y="55880"/>
                  </a:cubicBezTo>
                  <a:lnTo>
                    <a:pt x="7010654" y="3282061"/>
                  </a:lnTo>
                  <a:cubicBezTo>
                    <a:pt x="7010654" y="3312922"/>
                    <a:pt x="6985635" y="3337941"/>
                    <a:pt x="6954774" y="3337941"/>
                  </a:cubicBezTo>
                  <a:lnTo>
                    <a:pt x="55880" y="3337941"/>
                  </a:lnTo>
                  <a:cubicBezTo>
                    <a:pt x="25019" y="3337941"/>
                    <a:pt x="0" y="3312922"/>
                    <a:pt x="0" y="3282061"/>
                  </a:cubicBezTo>
                  <a:close/>
                </a:path>
              </a:pathLst>
            </a:custGeom>
            <a:solidFill>
              <a:srgbClr val="F9F7F7"/>
            </a:solidFill>
          </p:spPr>
        </p:sp>
      </p:grpSp>
      <p:sp>
        <p:nvSpPr>
          <p:cNvPr id="19" name="TextBox 19"/>
          <p:cNvSpPr txBox="1"/>
          <p:nvPr/>
        </p:nvSpPr>
        <p:spPr>
          <a:xfrm>
            <a:off x="12331750" y="2080766"/>
            <a:ext cx="3492104" cy="428625"/>
          </a:xfrm>
          <a:prstGeom prst="rect">
            <a:avLst/>
          </a:prstGeom>
        </p:spPr>
        <p:txBody>
          <a:bodyPr lIns="0" tIns="0" rIns="0" bIns="0" rtlCol="0" anchor="t">
            <a:spAutoFit/>
          </a:bodyPr>
          <a:lstStyle/>
          <a:p>
            <a:pPr algn="l">
              <a:lnSpc>
                <a:spcPts val="3374"/>
              </a:lnSpc>
            </a:pPr>
            <a:r>
              <a:rPr lang="en-US" sz="2687" b="1">
                <a:solidFill>
                  <a:srgbClr val="504C49"/>
                </a:solidFill>
                <a:latin typeface="Arimo Bold"/>
                <a:ea typeface="Arimo Bold"/>
                <a:cs typeface="Arimo Bold"/>
                <a:sym typeface="Arimo Bold"/>
              </a:rPr>
              <a:t>Yaygın Kullanım</a:t>
            </a:r>
          </a:p>
        </p:txBody>
      </p:sp>
      <p:sp>
        <p:nvSpPr>
          <p:cNvPr id="20" name="TextBox 20"/>
          <p:cNvSpPr txBox="1"/>
          <p:nvPr/>
        </p:nvSpPr>
        <p:spPr>
          <a:xfrm>
            <a:off x="12331750" y="2608510"/>
            <a:ext cx="4699248" cy="1054101"/>
          </a:xfrm>
          <a:prstGeom prst="rect">
            <a:avLst/>
          </a:prstGeom>
        </p:spPr>
        <p:txBody>
          <a:bodyPr lIns="0" tIns="0" rIns="0" bIns="0" rtlCol="0" anchor="t">
            <a:spAutoFit/>
          </a:bodyPr>
          <a:lstStyle/>
          <a:p>
            <a:pPr algn="l">
              <a:lnSpc>
                <a:spcPts val="4299"/>
              </a:lnSpc>
            </a:pPr>
            <a:r>
              <a:rPr lang="en-US" sz="2687">
                <a:solidFill>
                  <a:srgbClr val="504C49"/>
                </a:solidFill>
                <a:latin typeface="Source Serif Pro"/>
                <a:ea typeface="Source Serif Pro"/>
                <a:cs typeface="Source Serif Pro"/>
                <a:sym typeface="Source Serif Pro"/>
              </a:rPr>
              <a:t>Görsel verilerde sıklıkla tercih edilir.</a:t>
            </a:r>
          </a:p>
        </p:txBody>
      </p:sp>
      <p:sp>
        <p:nvSpPr>
          <p:cNvPr id="21" name="TextBox 21"/>
          <p:cNvSpPr txBox="1"/>
          <p:nvPr/>
        </p:nvSpPr>
        <p:spPr>
          <a:xfrm>
            <a:off x="977801" y="4723805"/>
            <a:ext cx="7057281" cy="531177"/>
          </a:xfrm>
          <a:prstGeom prst="rect">
            <a:avLst/>
          </a:prstGeom>
        </p:spPr>
        <p:txBody>
          <a:bodyPr lIns="0" tIns="0" rIns="0" bIns="0" rtlCol="0" anchor="t">
            <a:spAutoFit/>
          </a:bodyPr>
          <a:lstStyle/>
          <a:p>
            <a:pPr algn="l">
              <a:lnSpc>
                <a:spcPts val="4187"/>
              </a:lnSpc>
            </a:pPr>
            <a:r>
              <a:rPr lang="en-US" sz="3350" b="1">
                <a:solidFill>
                  <a:srgbClr val="201B18"/>
                </a:solidFill>
                <a:latin typeface="Arimo Bold"/>
                <a:ea typeface="Arimo Bold"/>
                <a:cs typeface="Arimo Bold"/>
                <a:sym typeface="Arimo Bold"/>
              </a:rPr>
              <a:t>Zero Padding: Dezavantajları</a:t>
            </a:r>
          </a:p>
        </p:txBody>
      </p:sp>
      <p:grpSp>
        <p:nvGrpSpPr>
          <p:cNvPr id="22" name="Group 22"/>
          <p:cNvGrpSpPr/>
          <p:nvPr/>
        </p:nvGrpSpPr>
        <p:grpSpPr>
          <a:xfrm>
            <a:off x="977801" y="6009382"/>
            <a:ext cx="628501" cy="628501"/>
            <a:chOff x="0" y="0"/>
            <a:chExt cx="838002" cy="838002"/>
          </a:xfrm>
        </p:grpSpPr>
        <p:sp>
          <p:nvSpPr>
            <p:cNvPr id="23" name="Freeform 23"/>
            <p:cNvSpPr/>
            <p:nvPr/>
          </p:nvSpPr>
          <p:spPr>
            <a:xfrm>
              <a:off x="0" y="0"/>
              <a:ext cx="837946" cy="837946"/>
            </a:xfrm>
            <a:custGeom>
              <a:avLst/>
              <a:gdLst/>
              <a:ahLst/>
              <a:cxnLst/>
              <a:rect l="l" t="t" r="r" b="b"/>
              <a:pathLst>
                <a:path w="837946" h="837946">
                  <a:moveTo>
                    <a:pt x="0" y="55880"/>
                  </a:moveTo>
                  <a:cubicBezTo>
                    <a:pt x="0" y="25019"/>
                    <a:pt x="25019" y="0"/>
                    <a:pt x="55880" y="0"/>
                  </a:cubicBezTo>
                  <a:lnTo>
                    <a:pt x="782066" y="0"/>
                  </a:lnTo>
                  <a:cubicBezTo>
                    <a:pt x="812927" y="0"/>
                    <a:pt x="837946" y="25019"/>
                    <a:pt x="837946" y="55880"/>
                  </a:cubicBezTo>
                  <a:lnTo>
                    <a:pt x="837946" y="782066"/>
                  </a:lnTo>
                  <a:cubicBezTo>
                    <a:pt x="837946" y="812927"/>
                    <a:pt x="812927" y="837946"/>
                    <a:pt x="782066" y="837946"/>
                  </a:cubicBezTo>
                  <a:lnTo>
                    <a:pt x="55880" y="837946"/>
                  </a:lnTo>
                  <a:cubicBezTo>
                    <a:pt x="25019" y="837946"/>
                    <a:pt x="0" y="812927"/>
                    <a:pt x="0" y="782066"/>
                  </a:cubicBezTo>
                  <a:close/>
                </a:path>
              </a:pathLst>
            </a:custGeom>
            <a:solidFill>
              <a:srgbClr val="F9F7F7"/>
            </a:solidFill>
          </p:spPr>
        </p:sp>
      </p:grpSp>
      <p:sp>
        <p:nvSpPr>
          <p:cNvPr id="24" name="TextBox 24"/>
          <p:cNvSpPr txBox="1"/>
          <p:nvPr/>
        </p:nvSpPr>
        <p:spPr>
          <a:xfrm>
            <a:off x="1197918" y="6152109"/>
            <a:ext cx="188119" cy="381000"/>
          </a:xfrm>
          <a:prstGeom prst="rect">
            <a:avLst/>
          </a:prstGeom>
        </p:spPr>
        <p:txBody>
          <a:bodyPr lIns="0" tIns="0" rIns="0" bIns="0" rtlCol="0" anchor="t">
            <a:spAutoFit/>
          </a:bodyPr>
          <a:lstStyle/>
          <a:p>
            <a:pPr algn="ctr">
              <a:lnSpc>
                <a:spcPts val="3250"/>
              </a:lnSpc>
            </a:pPr>
            <a:r>
              <a:rPr lang="en-US" sz="3250">
                <a:solidFill>
                  <a:srgbClr val="504C49"/>
                </a:solidFill>
                <a:latin typeface="Arimo"/>
                <a:ea typeface="Arimo"/>
                <a:cs typeface="Arimo"/>
                <a:sym typeface="Arimo"/>
              </a:rPr>
              <a:t>1</a:t>
            </a:r>
          </a:p>
        </p:txBody>
      </p:sp>
      <p:sp>
        <p:nvSpPr>
          <p:cNvPr id="25" name="TextBox 25"/>
          <p:cNvSpPr txBox="1"/>
          <p:nvPr/>
        </p:nvSpPr>
        <p:spPr>
          <a:xfrm>
            <a:off x="1885652" y="5980807"/>
            <a:ext cx="3492104" cy="428625"/>
          </a:xfrm>
          <a:prstGeom prst="rect">
            <a:avLst/>
          </a:prstGeom>
        </p:spPr>
        <p:txBody>
          <a:bodyPr lIns="0" tIns="0" rIns="0" bIns="0" rtlCol="0" anchor="t">
            <a:spAutoFit/>
          </a:bodyPr>
          <a:lstStyle/>
          <a:p>
            <a:pPr algn="l">
              <a:lnSpc>
                <a:spcPts val="3374"/>
              </a:lnSpc>
            </a:pPr>
            <a:r>
              <a:rPr lang="en-US" sz="2687" b="1">
                <a:solidFill>
                  <a:srgbClr val="504C49"/>
                </a:solidFill>
                <a:latin typeface="Arimo Bold"/>
                <a:ea typeface="Arimo Bold"/>
                <a:cs typeface="Arimo Bold"/>
                <a:sym typeface="Arimo Bold"/>
              </a:rPr>
              <a:t>Bilgi Kaybı</a:t>
            </a:r>
          </a:p>
        </p:txBody>
      </p:sp>
      <p:sp>
        <p:nvSpPr>
          <p:cNvPr id="26" name="TextBox 26"/>
          <p:cNvSpPr txBox="1"/>
          <p:nvPr/>
        </p:nvSpPr>
        <p:spPr>
          <a:xfrm>
            <a:off x="1885653" y="6518076"/>
            <a:ext cx="6439521" cy="2581529"/>
          </a:xfrm>
          <a:prstGeom prst="rect">
            <a:avLst/>
          </a:prstGeom>
        </p:spPr>
        <p:txBody>
          <a:bodyPr lIns="0" tIns="0" rIns="0" bIns="0" rtlCol="0" anchor="t">
            <a:spAutoFit/>
          </a:bodyPr>
          <a:lstStyle/>
          <a:p>
            <a:pPr algn="l">
              <a:lnSpc>
                <a:spcPts val="4191"/>
              </a:lnSpc>
            </a:pPr>
            <a:r>
              <a:rPr lang="en-US" sz="2619">
                <a:solidFill>
                  <a:srgbClr val="504C49"/>
                </a:solidFill>
                <a:latin typeface="Source Serif Pro"/>
                <a:ea typeface="Source Serif Pro"/>
                <a:cs typeface="Source Serif Pro"/>
                <a:sym typeface="Source Serif Pro"/>
              </a:rPr>
              <a:t>Kenarlarına sıfır eklemek, sınırlara yakın alanlardaki orijinal veriyi değiştirebilir. Bu, sınırlara yakın önemli özelliklerin kaybolmasına veya evrişim çıktısında zayıf sonuçlara neden olabilir.</a:t>
            </a:r>
          </a:p>
        </p:txBody>
      </p:sp>
      <p:grpSp>
        <p:nvGrpSpPr>
          <p:cNvPr id="27" name="Group 27"/>
          <p:cNvGrpSpPr/>
          <p:nvPr/>
        </p:nvGrpSpPr>
        <p:grpSpPr>
          <a:xfrm>
            <a:off x="8829749" y="6009382"/>
            <a:ext cx="628501" cy="628501"/>
            <a:chOff x="0" y="0"/>
            <a:chExt cx="838002" cy="838002"/>
          </a:xfrm>
        </p:grpSpPr>
        <p:sp>
          <p:nvSpPr>
            <p:cNvPr id="28" name="Freeform 28"/>
            <p:cNvSpPr/>
            <p:nvPr/>
          </p:nvSpPr>
          <p:spPr>
            <a:xfrm>
              <a:off x="0" y="0"/>
              <a:ext cx="837946" cy="837946"/>
            </a:xfrm>
            <a:custGeom>
              <a:avLst/>
              <a:gdLst/>
              <a:ahLst/>
              <a:cxnLst/>
              <a:rect l="l" t="t" r="r" b="b"/>
              <a:pathLst>
                <a:path w="837946" h="837946">
                  <a:moveTo>
                    <a:pt x="0" y="55880"/>
                  </a:moveTo>
                  <a:cubicBezTo>
                    <a:pt x="0" y="25019"/>
                    <a:pt x="25019" y="0"/>
                    <a:pt x="55880" y="0"/>
                  </a:cubicBezTo>
                  <a:lnTo>
                    <a:pt x="782066" y="0"/>
                  </a:lnTo>
                  <a:cubicBezTo>
                    <a:pt x="812927" y="0"/>
                    <a:pt x="837946" y="25019"/>
                    <a:pt x="837946" y="55880"/>
                  </a:cubicBezTo>
                  <a:lnTo>
                    <a:pt x="837946" y="782066"/>
                  </a:lnTo>
                  <a:cubicBezTo>
                    <a:pt x="837946" y="812927"/>
                    <a:pt x="812927" y="837946"/>
                    <a:pt x="782066" y="837946"/>
                  </a:cubicBezTo>
                  <a:lnTo>
                    <a:pt x="55880" y="837946"/>
                  </a:lnTo>
                  <a:cubicBezTo>
                    <a:pt x="25019" y="837946"/>
                    <a:pt x="0" y="812927"/>
                    <a:pt x="0" y="782066"/>
                  </a:cubicBezTo>
                  <a:close/>
                </a:path>
              </a:pathLst>
            </a:custGeom>
            <a:solidFill>
              <a:srgbClr val="F9F7F7"/>
            </a:solidFill>
          </p:spPr>
        </p:sp>
      </p:grpSp>
      <p:sp>
        <p:nvSpPr>
          <p:cNvPr id="29" name="TextBox 29"/>
          <p:cNvSpPr txBox="1"/>
          <p:nvPr/>
        </p:nvSpPr>
        <p:spPr>
          <a:xfrm>
            <a:off x="9008641" y="6143477"/>
            <a:ext cx="270719" cy="381000"/>
          </a:xfrm>
          <a:prstGeom prst="rect">
            <a:avLst/>
          </a:prstGeom>
        </p:spPr>
        <p:txBody>
          <a:bodyPr lIns="0" tIns="0" rIns="0" bIns="0" rtlCol="0" anchor="t">
            <a:spAutoFit/>
          </a:bodyPr>
          <a:lstStyle/>
          <a:p>
            <a:pPr algn="ctr">
              <a:lnSpc>
                <a:spcPts val="3250"/>
              </a:lnSpc>
            </a:pPr>
            <a:r>
              <a:rPr lang="en-US" sz="3250">
                <a:solidFill>
                  <a:srgbClr val="504C49"/>
                </a:solidFill>
                <a:latin typeface="Arimo"/>
                <a:ea typeface="Arimo"/>
                <a:cs typeface="Arimo"/>
                <a:sym typeface="Arimo"/>
              </a:rPr>
              <a:t>2</a:t>
            </a:r>
          </a:p>
        </p:txBody>
      </p:sp>
      <p:sp>
        <p:nvSpPr>
          <p:cNvPr id="30" name="TextBox 30"/>
          <p:cNvSpPr txBox="1"/>
          <p:nvPr/>
        </p:nvSpPr>
        <p:spPr>
          <a:xfrm>
            <a:off x="9747646" y="6068170"/>
            <a:ext cx="3492104" cy="847864"/>
          </a:xfrm>
          <a:prstGeom prst="rect">
            <a:avLst/>
          </a:prstGeom>
        </p:spPr>
        <p:txBody>
          <a:bodyPr lIns="0" tIns="0" rIns="0" bIns="0" rtlCol="0" anchor="t">
            <a:spAutoFit/>
          </a:bodyPr>
          <a:lstStyle/>
          <a:p>
            <a:pPr algn="l">
              <a:lnSpc>
                <a:spcPts val="3372"/>
              </a:lnSpc>
            </a:pPr>
            <a:r>
              <a:rPr lang="en-US" sz="2687" b="1">
                <a:solidFill>
                  <a:srgbClr val="504C49"/>
                </a:solidFill>
                <a:latin typeface="Arimo Bold"/>
                <a:ea typeface="Arimo Bold"/>
                <a:cs typeface="Arimo Bold"/>
                <a:sym typeface="Arimo Bold"/>
              </a:rPr>
              <a:t>Yapay Kenarlar</a:t>
            </a:r>
          </a:p>
          <a:p>
            <a:pPr algn="l">
              <a:lnSpc>
                <a:spcPts val="3374"/>
              </a:lnSpc>
            </a:pPr>
            <a:endParaRPr lang="en-US" sz="2687" b="1">
              <a:solidFill>
                <a:srgbClr val="504C49"/>
              </a:solidFill>
              <a:latin typeface="Arimo Bold"/>
              <a:ea typeface="Arimo Bold"/>
              <a:cs typeface="Arimo Bold"/>
              <a:sym typeface="Arimo Bold"/>
            </a:endParaRPr>
          </a:p>
        </p:txBody>
      </p:sp>
      <p:sp>
        <p:nvSpPr>
          <p:cNvPr id="31" name="TextBox 31"/>
          <p:cNvSpPr txBox="1"/>
          <p:nvPr/>
        </p:nvSpPr>
        <p:spPr>
          <a:xfrm>
            <a:off x="9747646" y="6575424"/>
            <a:ext cx="7303293" cy="2682876"/>
          </a:xfrm>
          <a:prstGeom prst="rect">
            <a:avLst/>
          </a:prstGeom>
        </p:spPr>
        <p:txBody>
          <a:bodyPr lIns="0" tIns="0" rIns="0" bIns="0" rtlCol="0" anchor="t">
            <a:spAutoFit/>
          </a:bodyPr>
          <a:lstStyle/>
          <a:p>
            <a:pPr algn="l">
              <a:lnSpc>
                <a:spcPts val="4299"/>
              </a:lnSpc>
            </a:pPr>
            <a:r>
              <a:rPr lang="en-US" sz="2687">
                <a:solidFill>
                  <a:srgbClr val="504C49"/>
                </a:solidFill>
                <a:latin typeface="Source Serif Pro"/>
                <a:ea typeface="Source Serif Pro"/>
                <a:cs typeface="Source Serif Pro"/>
                <a:sym typeface="Source Serif Pro"/>
              </a:rPr>
              <a:t>Sıfırlarla doldurulan kenarlar, veride doğal olmayan kesintilere yol açabilir. Bu da özellikle görüntü işlemede kenarlardaki detayların kötü temsil edilmesine neden olabilir.</a:t>
            </a:r>
          </a:p>
          <a:p>
            <a:pPr algn="l">
              <a:lnSpc>
                <a:spcPts val="4299"/>
              </a:lnSpc>
            </a:pPr>
            <a:endParaRPr lang="en-US" sz="2687">
              <a:solidFill>
                <a:srgbClr val="504C49"/>
              </a:solidFill>
              <a:latin typeface="Source Serif Pro"/>
              <a:ea typeface="Source Serif Pro"/>
              <a:cs typeface="Source Serif Pro"/>
              <a:sym typeface="Source Serif Pro"/>
            </a:endParaRPr>
          </a:p>
        </p:txBody>
      </p:sp>
      <p:sp>
        <p:nvSpPr>
          <p:cNvPr id="32" name="TextBox 32"/>
          <p:cNvSpPr txBox="1"/>
          <p:nvPr/>
        </p:nvSpPr>
        <p:spPr>
          <a:xfrm>
            <a:off x="16593739" y="9318680"/>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2051655" y="2153096"/>
            <a:ext cx="631775" cy="631775"/>
            <a:chOff x="0" y="0"/>
            <a:chExt cx="842367" cy="842367"/>
          </a:xfrm>
        </p:grpSpPr>
        <p:sp>
          <p:nvSpPr>
            <p:cNvPr id="5" name="Freeform 5"/>
            <p:cNvSpPr/>
            <p:nvPr/>
          </p:nvSpPr>
          <p:spPr>
            <a:xfrm>
              <a:off x="0" y="0"/>
              <a:ext cx="842391" cy="842391"/>
            </a:xfrm>
            <a:custGeom>
              <a:avLst/>
              <a:gdLst/>
              <a:ahLst/>
              <a:cxnLst/>
              <a:rect l="l" t="t" r="r" b="b"/>
              <a:pathLst>
                <a:path w="842391" h="842391">
                  <a:moveTo>
                    <a:pt x="0" y="56134"/>
                  </a:moveTo>
                  <a:cubicBezTo>
                    <a:pt x="0" y="25146"/>
                    <a:pt x="25146" y="0"/>
                    <a:pt x="56134" y="0"/>
                  </a:cubicBezTo>
                  <a:lnTo>
                    <a:pt x="786257" y="0"/>
                  </a:lnTo>
                  <a:cubicBezTo>
                    <a:pt x="817245" y="0"/>
                    <a:pt x="842391" y="25146"/>
                    <a:pt x="842391" y="56134"/>
                  </a:cubicBezTo>
                  <a:lnTo>
                    <a:pt x="842391" y="786257"/>
                  </a:lnTo>
                  <a:cubicBezTo>
                    <a:pt x="842391" y="817245"/>
                    <a:pt x="817245" y="842391"/>
                    <a:pt x="786257" y="842391"/>
                  </a:cubicBezTo>
                  <a:lnTo>
                    <a:pt x="56134" y="842391"/>
                  </a:lnTo>
                  <a:cubicBezTo>
                    <a:pt x="25146" y="842391"/>
                    <a:pt x="0" y="817245"/>
                    <a:pt x="0" y="786257"/>
                  </a:cubicBezTo>
                  <a:close/>
                </a:path>
              </a:pathLst>
            </a:custGeom>
            <a:solidFill>
              <a:srgbClr val="F9F7F7"/>
            </a:solidFill>
          </p:spPr>
        </p:sp>
      </p:grpSp>
      <p:grpSp>
        <p:nvGrpSpPr>
          <p:cNvPr id="6" name="Group 6"/>
          <p:cNvGrpSpPr/>
          <p:nvPr/>
        </p:nvGrpSpPr>
        <p:grpSpPr>
          <a:xfrm>
            <a:off x="-19050" y="132755"/>
            <a:ext cx="18288000" cy="10287000"/>
            <a:chOff x="0" y="0"/>
            <a:chExt cx="24384000" cy="13716000"/>
          </a:xfrm>
        </p:grpSpPr>
        <p:sp>
          <p:nvSpPr>
            <p:cNvPr id="7" name="Freeform 7"/>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8" name="TextBox 8"/>
          <p:cNvSpPr txBox="1"/>
          <p:nvPr/>
        </p:nvSpPr>
        <p:spPr>
          <a:xfrm>
            <a:off x="977801" y="953840"/>
            <a:ext cx="6346775" cy="531812"/>
          </a:xfrm>
          <a:prstGeom prst="rect">
            <a:avLst/>
          </a:prstGeom>
        </p:spPr>
        <p:txBody>
          <a:bodyPr lIns="0" tIns="0" rIns="0" bIns="0" rtlCol="0" anchor="t">
            <a:spAutoFit/>
          </a:bodyPr>
          <a:lstStyle/>
          <a:p>
            <a:pPr algn="l">
              <a:lnSpc>
                <a:spcPts val="4062"/>
              </a:lnSpc>
            </a:pPr>
            <a:r>
              <a:rPr lang="en-US" sz="3250" b="1">
                <a:solidFill>
                  <a:srgbClr val="201B18"/>
                </a:solidFill>
                <a:latin typeface="Arimo Bold"/>
                <a:ea typeface="Arimo Bold"/>
                <a:cs typeface="Arimo Bold"/>
                <a:sym typeface="Arimo Bold"/>
              </a:rPr>
              <a:t>Reflection Padding: Avantajları</a:t>
            </a:r>
          </a:p>
        </p:txBody>
      </p:sp>
      <p:grpSp>
        <p:nvGrpSpPr>
          <p:cNvPr id="9" name="Group 9"/>
          <p:cNvGrpSpPr/>
          <p:nvPr/>
        </p:nvGrpSpPr>
        <p:grpSpPr>
          <a:xfrm>
            <a:off x="977801" y="1829991"/>
            <a:ext cx="5257949" cy="2503438"/>
            <a:chOff x="0" y="0"/>
            <a:chExt cx="7010598" cy="3337917"/>
          </a:xfrm>
        </p:grpSpPr>
        <p:sp>
          <p:nvSpPr>
            <p:cNvPr id="10" name="Freeform 10"/>
            <p:cNvSpPr/>
            <p:nvPr/>
          </p:nvSpPr>
          <p:spPr>
            <a:xfrm>
              <a:off x="0" y="0"/>
              <a:ext cx="7010654" cy="3337941"/>
            </a:xfrm>
            <a:custGeom>
              <a:avLst/>
              <a:gdLst/>
              <a:ahLst/>
              <a:cxnLst/>
              <a:rect l="l" t="t" r="r" b="b"/>
              <a:pathLst>
                <a:path w="7010654" h="3337941">
                  <a:moveTo>
                    <a:pt x="0" y="55880"/>
                  </a:moveTo>
                  <a:cubicBezTo>
                    <a:pt x="0" y="25019"/>
                    <a:pt x="25019" y="0"/>
                    <a:pt x="55880" y="0"/>
                  </a:cubicBezTo>
                  <a:lnTo>
                    <a:pt x="6954774" y="0"/>
                  </a:lnTo>
                  <a:cubicBezTo>
                    <a:pt x="6985635" y="0"/>
                    <a:pt x="7010654" y="25019"/>
                    <a:pt x="7010654" y="55880"/>
                  </a:cubicBezTo>
                  <a:lnTo>
                    <a:pt x="7010654" y="3282061"/>
                  </a:lnTo>
                  <a:cubicBezTo>
                    <a:pt x="7010654" y="3312922"/>
                    <a:pt x="6985635" y="3337941"/>
                    <a:pt x="6954774" y="3337941"/>
                  </a:cubicBezTo>
                  <a:lnTo>
                    <a:pt x="55880" y="3337941"/>
                  </a:lnTo>
                  <a:cubicBezTo>
                    <a:pt x="25019" y="3337941"/>
                    <a:pt x="0" y="3312922"/>
                    <a:pt x="0" y="3282061"/>
                  </a:cubicBezTo>
                  <a:close/>
                </a:path>
              </a:pathLst>
            </a:custGeom>
            <a:solidFill>
              <a:srgbClr val="F9F7F7"/>
            </a:solidFill>
          </p:spPr>
        </p:sp>
      </p:grpSp>
      <p:sp>
        <p:nvSpPr>
          <p:cNvPr id="11" name="TextBox 11"/>
          <p:cNvSpPr txBox="1"/>
          <p:nvPr/>
        </p:nvSpPr>
        <p:spPr>
          <a:xfrm>
            <a:off x="1257151" y="2080766"/>
            <a:ext cx="3492104" cy="428625"/>
          </a:xfrm>
          <a:prstGeom prst="rect">
            <a:avLst/>
          </a:prstGeom>
        </p:spPr>
        <p:txBody>
          <a:bodyPr lIns="0" tIns="0" rIns="0" bIns="0" rtlCol="0" anchor="t">
            <a:spAutoFit/>
          </a:bodyPr>
          <a:lstStyle/>
          <a:p>
            <a:pPr algn="l">
              <a:lnSpc>
                <a:spcPts val="3374"/>
              </a:lnSpc>
            </a:pPr>
            <a:r>
              <a:rPr lang="en-US" sz="2687" b="1">
                <a:solidFill>
                  <a:srgbClr val="504C49"/>
                </a:solidFill>
                <a:latin typeface="Arimo Bold"/>
                <a:ea typeface="Arimo Bold"/>
                <a:cs typeface="Arimo Bold"/>
                <a:sym typeface="Arimo Bold"/>
              </a:rPr>
              <a:t>Kenar Bilgisi</a:t>
            </a:r>
          </a:p>
        </p:txBody>
      </p:sp>
      <p:sp>
        <p:nvSpPr>
          <p:cNvPr id="12" name="TextBox 12"/>
          <p:cNvSpPr txBox="1"/>
          <p:nvPr/>
        </p:nvSpPr>
        <p:spPr>
          <a:xfrm>
            <a:off x="1257151" y="2608510"/>
            <a:ext cx="4699248" cy="1054101"/>
          </a:xfrm>
          <a:prstGeom prst="rect">
            <a:avLst/>
          </a:prstGeom>
        </p:spPr>
        <p:txBody>
          <a:bodyPr lIns="0" tIns="0" rIns="0" bIns="0" rtlCol="0" anchor="t">
            <a:spAutoFit/>
          </a:bodyPr>
          <a:lstStyle/>
          <a:p>
            <a:pPr algn="l">
              <a:lnSpc>
                <a:spcPts val="4299"/>
              </a:lnSpc>
            </a:pPr>
            <a:r>
              <a:rPr lang="en-US" sz="2687">
                <a:solidFill>
                  <a:srgbClr val="504C49"/>
                </a:solidFill>
                <a:latin typeface="Source Serif Pro"/>
                <a:ea typeface="Source Serif Pro"/>
                <a:cs typeface="Source Serif Pro"/>
                <a:sym typeface="Source Serif Pro"/>
              </a:rPr>
              <a:t>Kenarlardaki bilgilerin daha iyi korunmasını sağlar.</a:t>
            </a:r>
          </a:p>
        </p:txBody>
      </p:sp>
      <p:grpSp>
        <p:nvGrpSpPr>
          <p:cNvPr id="13" name="Group 13"/>
          <p:cNvGrpSpPr/>
          <p:nvPr/>
        </p:nvGrpSpPr>
        <p:grpSpPr>
          <a:xfrm>
            <a:off x="6515100" y="1829991"/>
            <a:ext cx="5257949" cy="2503438"/>
            <a:chOff x="0" y="0"/>
            <a:chExt cx="7010598" cy="3337917"/>
          </a:xfrm>
        </p:grpSpPr>
        <p:sp>
          <p:nvSpPr>
            <p:cNvPr id="14" name="Freeform 14"/>
            <p:cNvSpPr/>
            <p:nvPr/>
          </p:nvSpPr>
          <p:spPr>
            <a:xfrm>
              <a:off x="0" y="0"/>
              <a:ext cx="7010654" cy="3337941"/>
            </a:xfrm>
            <a:custGeom>
              <a:avLst/>
              <a:gdLst/>
              <a:ahLst/>
              <a:cxnLst/>
              <a:rect l="l" t="t" r="r" b="b"/>
              <a:pathLst>
                <a:path w="7010654" h="3337941">
                  <a:moveTo>
                    <a:pt x="0" y="55880"/>
                  </a:moveTo>
                  <a:cubicBezTo>
                    <a:pt x="0" y="25019"/>
                    <a:pt x="25019" y="0"/>
                    <a:pt x="55880" y="0"/>
                  </a:cubicBezTo>
                  <a:lnTo>
                    <a:pt x="6954774" y="0"/>
                  </a:lnTo>
                  <a:cubicBezTo>
                    <a:pt x="6985635" y="0"/>
                    <a:pt x="7010654" y="25019"/>
                    <a:pt x="7010654" y="55880"/>
                  </a:cubicBezTo>
                  <a:lnTo>
                    <a:pt x="7010654" y="3282061"/>
                  </a:lnTo>
                  <a:cubicBezTo>
                    <a:pt x="7010654" y="3312922"/>
                    <a:pt x="6985635" y="3337941"/>
                    <a:pt x="6954774" y="3337941"/>
                  </a:cubicBezTo>
                  <a:lnTo>
                    <a:pt x="55880" y="3337941"/>
                  </a:lnTo>
                  <a:cubicBezTo>
                    <a:pt x="25019" y="3337941"/>
                    <a:pt x="0" y="3312922"/>
                    <a:pt x="0" y="3282061"/>
                  </a:cubicBezTo>
                  <a:close/>
                </a:path>
              </a:pathLst>
            </a:custGeom>
            <a:solidFill>
              <a:srgbClr val="F9F7F7"/>
            </a:solidFill>
          </p:spPr>
        </p:sp>
      </p:grpSp>
      <p:sp>
        <p:nvSpPr>
          <p:cNvPr id="15" name="TextBox 15"/>
          <p:cNvSpPr txBox="1"/>
          <p:nvPr/>
        </p:nvSpPr>
        <p:spPr>
          <a:xfrm>
            <a:off x="6794450" y="2080766"/>
            <a:ext cx="3492104" cy="428625"/>
          </a:xfrm>
          <a:prstGeom prst="rect">
            <a:avLst/>
          </a:prstGeom>
        </p:spPr>
        <p:txBody>
          <a:bodyPr lIns="0" tIns="0" rIns="0" bIns="0" rtlCol="0" anchor="t">
            <a:spAutoFit/>
          </a:bodyPr>
          <a:lstStyle/>
          <a:p>
            <a:pPr algn="l">
              <a:lnSpc>
                <a:spcPts val="3374"/>
              </a:lnSpc>
            </a:pPr>
            <a:r>
              <a:rPr lang="en-US" sz="2687" b="1">
                <a:solidFill>
                  <a:srgbClr val="504C49"/>
                </a:solidFill>
                <a:latin typeface="Arimo Bold"/>
                <a:ea typeface="Arimo Bold"/>
                <a:cs typeface="Arimo Bold"/>
                <a:sym typeface="Arimo Bold"/>
              </a:rPr>
              <a:t>Doğal Görünüm</a:t>
            </a:r>
          </a:p>
        </p:txBody>
      </p:sp>
      <p:sp>
        <p:nvSpPr>
          <p:cNvPr id="16" name="TextBox 16"/>
          <p:cNvSpPr txBox="1"/>
          <p:nvPr/>
        </p:nvSpPr>
        <p:spPr>
          <a:xfrm>
            <a:off x="6794450" y="2608510"/>
            <a:ext cx="4699248" cy="1544955"/>
          </a:xfrm>
          <a:prstGeom prst="rect">
            <a:avLst/>
          </a:prstGeom>
        </p:spPr>
        <p:txBody>
          <a:bodyPr lIns="0" tIns="0" rIns="0" bIns="0" rtlCol="0" anchor="t">
            <a:spAutoFit/>
          </a:bodyPr>
          <a:lstStyle/>
          <a:p>
            <a:pPr algn="l">
              <a:lnSpc>
                <a:spcPts val="4139"/>
              </a:lnSpc>
            </a:pPr>
            <a:r>
              <a:rPr lang="en-US" sz="2587">
                <a:solidFill>
                  <a:srgbClr val="504C49"/>
                </a:solidFill>
                <a:latin typeface="Source Serif Pro"/>
                <a:ea typeface="Source Serif Pro"/>
                <a:cs typeface="Source Serif Pro"/>
                <a:sym typeface="Source Serif Pro"/>
              </a:rPr>
              <a:t>Sıfır eklemek yerine, kenarlara verinin yansımasını eklemek, daha doğal bir yapı sunar.</a:t>
            </a:r>
          </a:p>
        </p:txBody>
      </p:sp>
      <p:grpSp>
        <p:nvGrpSpPr>
          <p:cNvPr id="17" name="Group 17"/>
          <p:cNvGrpSpPr/>
          <p:nvPr/>
        </p:nvGrpSpPr>
        <p:grpSpPr>
          <a:xfrm>
            <a:off x="12052399" y="1829991"/>
            <a:ext cx="5257949" cy="2503438"/>
            <a:chOff x="0" y="0"/>
            <a:chExt cx="7010598" cy="3337917"/>
          </a:xfrm>
        </p:grpSpPr>
        <p:sp>
          <p:nvSpPr>
            <p:cNvPr id="18" name="Freeform 18"/>
            <p:cNvSpPr/>
            <p:nvPr/>
          </p:nvSpPr>
          <p:spPr>
            <a:xfrm>
              <a:off x="0" y="0"/>
              <a:ext cx="7010654" cy="3337941"/>
            </a:xfrm>
            <a:custGeom>
              <a:avLst/>
              <a:gdLst/>
              <a:ahLst/>
              <a:cxnLst/>
              <a:rect l="l" t="t" r="r" b="b"/>
              <a:pathLst>
                <a:path w="7010654" h="3337941">
                  <a:moveTo>
                    <a:pt x="0" y="55880"/>
                  </a:moveTo>
                  <a:cubicBezTo>
                    <a:pt x="0" y="25019"/>
                    <a:pt x="25019" y="0"/>
                    <a:pt x="55880" y="0"/>
                  </a:cubicBezTo>
                  <a:lnTo>
                    <a:pt x="6954774" y="0"/>
                  </a:lnTo>
                  <a:cubicBezTo>
                    <a:pt x="6985635" y="0"/>
                    <a:pt x="7010654" y="25019"/>
                    <a:pt x="7010654" y="55880"/>
                  </a:cubicBezTo>
                  <a:lnTo>
                    <a:pt x="7010654" y="3282061"/>
                  </a:lnTo>
                  <a:cubicBezTo>
                    <a:pt x="7010654" y="3312922"/>
                    <a:pt x="6985635" y="3337941"/>
                    <a:pt x="6954774" y="3337941"/>
                  </a:cubicBezTo>
                  <a:lnTo>
                    <a:pt x="55880" y="3337941"/>
                  </a:lnTo>
                  <a:cubicBezTo>
                    <a:pt x="25019" y="3337941"/>
                    <a:pt x="0" y="3312922"/>
                    <a:pt x="0" y="3282061"/>
                  </a:cubicBezTo>
                  <a:close/>
                </a:path>
              </a:pathLst>
            </a:custGeom>
            <a:solidFill>
              <a:srgbClr val="F9F7F7"/>
            </a:solidFill>
          </p:spPr>
        </p:sp>
      </p:grpSp>
      <p:sp>
        <p:nvSpPr>
          <p:cNvPr id="19" name="TextBox 19"/>
          <p:cNvSpPr txBox="1"/>
          <p:nvPr/>
        </p:nvSpPr>
        <p:spPr>
          <a:xfrm>
            <a:off x="12331750" y="2080766"/>
            <a:ext cx="3492104" cy="428625"/>
          </a:xfrm>
          <a:prstGeom prst="rect">
            <a:avLst/>
          </a:prstGeom>
        </p:spPr>
        <p:txBody>
          <a:bodyPr lIns="0" tIns="0" rIns="0" bIns="0" rtlCol="0" anchor="t">
            <a:spAutoFit/>
          </a:bodyPr>
          <a:lstStyle/>
          <a:p>
            <a:pPr algn="l">
              <a:lnSpc>
                <a:spcPts val="3374"/>
              </a:lnSpc>
            </a:pPr>
            <a:r>
              <a:rPr lang="en-US" sz="2687" b="1">
                <a:solidFill>
                  <a:srgbClr val="504C49"/>
                </a:solidFill>
                <a:latin typeface="Arimo Bold"/>
                <a:ea typeface="Arimo Bold"/>
                <a:cs typeface="Arimo Bold"/>
                <a:sym typeface="Arimo Bold"/>
              </a:rPr>
              <a:t>Gürültü Azaltma</a:t>
            </a:r>
          </a:p>
        </p:txBody>
      </p:sp>
      <p:sp>
        <p:nvSpPr>
          <p:cNvPr id="20" name="TextBox 20"/>
          <p:cNvSpPr txBox="1"/>
          <p:nvPr/>
        </p:nvSpPr>
        <p:spPr>
          <a:xfrm>
            <a:off x="12331750" y="2608510"/>
            <a:ext cx="4699248" cy="1544955"/>
          </a:xfrm>
          <a:prstGeom prst="rect">
            <a:avLst/>
          </a:prstGeom>
        </p:spPr>
        <p:txBody>
          <a:bodyPr lIns="0" tIns="0" rIns="0" bIns="0" rtlCol="0" anchor="t">
            <a:spAutoFit/>
          </a:bodyPr>
          <a:lstStyle/>
          <a:p>
            <a:pPr algn="l">
              <a:lnSpc>
                <a:spcPts val="4139"/>
              </a:lnSpc>
            </a:pPr>
            <a:r>
              <a:rPr lang="en-US" sz="2587">
                <a:solidFill>
                  <a:srgbClr val="504C49"/>
                </a:solidFill>
                <a:latin typeface="Source Serif Pro"/>
                <a:ea typeface="Source Serif Pro"/>
                <a:cs typeface="Source Serif Pro"/>
                <a:sym typeface="Source Serif Pro"/>
              </a:rPr>
              <a:t>Kenarlardaki gürültüyü azaltarak model performansını artırır.</a:t>
            </a:r>
          </a:p>
        </p:txBody>
      </p:sp>
      <p:sp>
        <p:nvSpPr>
          <p:cNvPr id="21" name="TextBox 21"/>
          <p:cNvSpPr txBox="1"/>
          <p:nvPr/>
        </p:nvSpPr>
        <p:spPr>
          <a:xfrm>
            <a:off x="977801" y="4714280"/>
            <a:ext cx="7057281" cy="531812"/>
          </a:xfrm>
          <a:prstGeom prst="rect">
            <a:avLst/>
          </a:prstGeom>
        </p:spPr>
        <p:txBody>
          <a:bodyPr lIns="0" tIns="0" rIns="0" bIns="0" rtlCol="0" anchor="t">
            <a:spAutoFit/>
          </a:bodyPr>
          <a:lstStyle/>
          <a:p>
            <a:pPr algn="l">
              <a:lnSpc>
                <a:spcPts val="4062"/>
              </a:lnSpc>
            </a:pPr>
            <a:r>
              <a:rPr lang="en-US" sz="3250" b="1">
                <a:solidFill>
                  <a:srgbClr val="201B18"/>
                </a:solidFill>
                <a:latin typeface="Arimo Bold"/>
                <a:ea typeface="Arimo Bold"/>
                <a:cs typeface="Arimo Bold"/>
                <a:sym typeface="Arimo Bold"/>
              </a:rPr>
              <a:t>Reflection Padding: Dezavantajları</a:t>
            </a:r>
          </a:p>
        </p:txBody>
      </p:sp>
      <p:grpSp>
        <p:nvGrpSpPr>
          <p:cNvPr id="22" name="Group 22"/>
          <p:cNvGrpSpPr/>
          <p:nvPr/>
        </p:nvGrpSpPr>
        <p:grpSpPr>
          <a:xfrm>
            <a:off x="977801" y="6009382"/>
            <a:ext cx="628501" cy="628501"/>
            <a:chOff x="0" y="0"/>
            <a:chExt cx="838002" cy="838002"/>
          </a:xfrm>
        </p:grpSpPr>
        <p:sp>
          <p:nvSpPr>
            <p:cNvPr id="23" name="Freeform 23"/>
            <p:cNvSpPr/>
            <p:nvPr/>
          </p:nvSpPr>
          <p:spPr>
            <a:xfrm>
              <a:off x="0" y="0"/>
              <a:ext cx="837946" cy="837946"/>
            </a:xfrm>
            <a:custGeom>
              <a:avLst/>
              <a:gdLst/>
              <a:ahLst/>
              <a:cxnLst/>
              <a:rect l="l" t="t" r="r" b="b"/>
              <a:pathLst>
                <a:path w="837946" h="837946">
                  <a:moveTo>
                    <a:pt x="0" y="55880"/>
                  </a:moveTo>
                  <a:cubicBezTo>
                    <a:pt x="0" y="25019"/>
                    <a:pt x="25019" y="0"/>
                    <a:pt x="55880" y="0"/>
                  </a:cubicBezTo>
                  <a:lnTo>
                    <a:pt x="782066" y="0"/>
                  </a:lnTo>
                  <a:cubicBezTo>
                    <a:pt x="812927" y="0"/>
                    <a:pt x="837946" y="25019"/>
                    <a:pt x="837946" y="55880"/>
                  </a:cubicBezTo>
                  <a:lnTo>
                    <a:pt x="837946" y="782066"/>
                  </a:lnTo>
                  <a:cubicBezTo>
                    <a:pt x="837946" y="812927"/>
                    <a:pt x="812927" y="837946"/>
                    <a:pt x="782066" y="837946"/>
                  </a:cubicBezTo>
                  <a:lnTo>
                    <a:pt x="55880" y="837946"/>
                  </a:lnTo>
                  <a:cubicBezTo>
                    <a:pt x="25019" y="837946"/>
                    <a:pt x="0" y="812927"/>
                    <a:pt x="0" y="782066"/>
                  </a:cubicBezTo>
                  <a:close/>
                </a:path>
              </a:pathLst>
            </a:custGeom>
            <a:solidFill>
              <a:srgbClr val="F9F7F7"/>
            </a:solidFill>
          </p:spPr>
        </p:sp>
      </p:grpSp>
      <p:sp>
        <p:nvSpPr>
          <p:cNvPr id="24" name="TextBox 24"/>
          <p:cNvSpPr txBox="1"/>
          <p:nvPr/>
        </p:nvSpPr>
        <p:spPr>
          <a:xfrm>
            <a:off x="1197918" y="6152109"/>
            <a:ext cx="188119" cy="381000"/>
          </a:xfrm>
          <a:prstGeom prst="rect">
            <a:avLst/>
          </a:prstGeom>
        </p:spPr>
        <p:txBody>
          <a:bodyPr lIns="0" tIns="0" rIns="0" bIns="0" rtlCol="0" anchor="t">
            <a:spAutoFit/>
          </a:bodyPr>
          <a:lstStyle/>
          <a:p>
            <a:pPr algn="ctr">
              <a:lnSpc>
                <a:spcPts val="3250"/>
              </a:lnSpc>
            </a:pPr>
            <a:r>
              <a:rPr lang="en-US" sz="3250">
                <a:solidFill>
                  <a:srgbClr val="504C49"/>
                </a:solidFill>
                <a:latin typeface="Arimo"/>
                <a:ea typeface="Arimo"/>
                <a:cs typeface="Arimo"/>
                <a:sym typeface="Arimo"/>
              </a:rPr>
              <a:t>1</a:t>
            </a:r>
          </a:p>
        </p:txBody>
      </p:sp>
      <p:sp>
        <p:nvSpPr>
          <p:cNvPr id="25" name="TextBox 25"/>
          <p:cNvSpPr txBox="1"/>
          <p:nvPr/>
        </p:nvSpPr>
        <p:spPr>
          <a:xfrm>
            <a:off x="1885652" y="5980807"/>
            <a:ext cx="3492104" cy="428625"/>
          </a:xfrm>
          <a:prstGeom prst="rect">
            <a:avLst/>
          </a:prstGeom>
        </p:spPr>
        <p:txBody>
          <a:bodyPr lIns="0" tIns="0" rIns="0" bIns="0" rtlCol="0" anchor="t">
            <a:spAutoFit/>
          </a:bodyPr>
          <a:lstStyle/>
          <a:p>
            <a:pPr algn="l">
              <a:lnSpc>
                <a:spcPts val="3374"/>
              </a:lnSpc>
            </a:pPr>
            <a:r>
              <a:rPr lang="en-US" sz="2687" b="1">
                <a:solidFill>
                  <a:srgbClr val="504C49"/>
                </a:solidFill>
                <a:latin typeface="Arimo Bold"/>
                <a:ea typeface="Arimo Bold"/>
                <a:cs typeface="Arimo Bold"/>
                <a:sym typeface="Arimo Bold"/>
              </a:rPr>
              <a:t>Hesaplama Maliyeti</a:t>
            </a:r>
          </a:p>
        </p:txBody>
      </p:sp>
      <p:sp>
        <p:nvSpPr>
          <p:cNvPr id="26" name="TextBox 26"/>
          <p:cNvSpPr txBox="1"/>
          <p:nvPr/>
        </p:nvSpPr>
        <p:spPr>
          <a:xfrm>
            <a:off x="1885653" y="6508551"/>
            <a:ext cx="4350098" cy="1021080"/>
          </a:xfrm>
          <a:prstGeom prst="rect">
            <a:avLst/>
          </a:prstGeom>
        </p:spPr>
        <p:txBody>
          <a:bodyPr lIns="0" tIns="0" rIns="0" bIns="0" rtlCol="0" anchor="t">
            <a:spAutoFit/>
          </a:bodyPr>
          <a:lstStyle/>
          <a:p>
            <a:pPr algn="l">
              <a:lnSpc>
                <a:spcPts val="4139"/>
              </a:lnSpc>
            </a:pPr>
            <a:r>
              <a:rPr lang="en-US" sz="2587">
                <a:solidFill>
                  <a:srgbClr val="504C49"/>
                </a:solidFill>
                <a:latin typeface="Source Serif Pro"/>
                <a:ea typeface="Source Serif Pro"/>
                <a:cs typeface="Source Serif Pro"/>
                <a:sym typeface="Source Serif Pro"/>
              </a:rPr>
              <a:t>Zero padding'e göre daha fazla hesaplama gerektirir.</a:t>
            </a:r>
          </a:p>
        </p:txBody>
      </p:sp>
      <p:grpSp>
        <p:nvGrpSpPr>
          <p:cNvPr id="27" name="Group 27"/>
          <p:cNvGrpSpPr/>
          <p:nvPr/>
        </p:nvGrpSpPr>
        <p:grpSpPr>
          <a:xfrm>
            <a:off x="6515100" y="6009382"/>
            <a:ext cx="628501" cy="628501"/>
            <a:chOff x="0" y="0"/>
            <a:chExt cx="838002" cy="838002"/>
          </a:xfrm>
        </p:grpSpPr>
        <p:sp>
          <p:nvSpPr>
            <p:cNvPr id="28" name="Freeform 28"/>
            <p:cNvSpPr/>
            <p:nvPr/>
          </p:nvSpPr>
          <p:spPr>
            <a:xfrm>
              <a:off x="0" y="0"/>
              <a:ext cx="837946" cy="837946"/>
            </a:xfrm>
            <a:custGeom>
              <a:avLst/>
              <a:gdLst/>
              <a:ahLst/>
              <a:cxnLst/>
              <a:rect l="l" t="t" r="r" b="b"/>
              <a:pathLst>
                <a:path w="837946" h="837946">
                  <a:moveTo>
                    <a:pt x="0" y="55880"/>
                  </a:moveTo>
                  <a:cubicBezTo>
                    <a:pt x="0" y="25019"/>
                    <a:pt x="25019" y="0"/>
                    <a:pt x="55880" y="0"/>
                  </a:cubicBezTo>
                  <a:lnTo>
                    <a:pt x="782066" y="0"/>
                  </a:lnTo>
                  <a:cubicBezTo>
                    <a:pt x="812927" y="0"/>
                    <a:pt x="837946" y="25019"/>
                    <a:pt x="837946" y="55880"/>
                  </a:cubicBezTo>
                  <a:lnTo>
                    <a:pt x="837946" y="782066"/>
                  </a:lnTo>
                  <a:cubicBezTo>
                    <a:pt x="837946" y="812927"/>
                    <a:pt x="812927" y="837946"/>
                    <a:pt x="782066" y="837946"/>
                  </a:cubicBezTo>
                  <a:lnTo>
                    <a:pt x="55880" y="837946"/>
                  </a:lnTo>
                  <a:cubicBezTo>
                    <a:pt x="25019" y="837946"/>
                    <a:pt x="0" y="812927"/>
                    <a:pt x="0" y="782066"/>
                  </a:cubicBezTo>
                  <a:close/>
                </a:path>
              </a:pathLst>
            </a:custGeom>
            <a:solidFill>
              <a:srgbClr val="F9F7F7"/>
            </a:solidFill>
          </p:spPr>
        </p:sp>
      </p:grpSp>
      <p:sp>
        <p:nvSpPr>
          <p:cNvPr id="29" name="TextBox 29"/>
          <p:cNvSpPr txBox="1"/>
          <p:nvPr/>
        </p:nvSpPr>
        <p:spPr>
          <a:xfrm>
            <a:off x="6693991" y="6152109"/>
            <a:ext cx="270719" cy="381000"/>
          </a:xfrm>
          <a:prstGeom prst="rect">
            <a:avLst/>
          </a:prstGeom>
        </p:spPr>
        <p:txBody>
          <a:bodyPr lIns="0" tIns="0" rIns="0" bIns="0" rtlCol="0" anchor="t">
            <a:spAutoFit/>
          </a:bodyPr>
          <a:lstStyle/>
          <a:p>
            <a:pPr algn="ctr">
              <a:lnSpc>
                <a:spcPts val="3250"/>
              </a:lnSpc>
            </a:pPr>
            <a:r>
              <a:rPr lang="en-US" sz="3250">
                <a:solidFill>
                  <a:srgbClr val="504C49"/>
                </a:solidFill>
                <a:latin typeface="Arimo"/>
                <a:ea typeface="Arimo"/>
                <a:cs typeface="Arimo"/>
                <a:sym typeface="Arimo"/>
              </a:rPr>
              <a:t>2</a:t>
            </a:r>
          </a:p>
        </p:txBody>
      </p:sp>
      <p:sp>
        <p:nvSpPr>
          <p:cNvPr id="30" name="TextBox 30"/>
          <p:cNvSpPr txBox="1"/>
          <p:nvPr/>
        </p:nvSpPr>
        <p:spPr>
          <a:xfrm>
            <a:off x="7422951" y="5980807"/>
            <a:ext cx="3492104" cy="428625"/>
          </a:xfrm>
          <a:prstGeom prst="rect">
            <a:avLst/>
          </a:prstGeom>
        </p:spPr>
        <p:txBody>
          <a:bodyPr lIns="0" tIns="0" rIns="0" bIns="0" rtlCol="0" anchor="t">
            <a:spAutoFit/>
          </a:bodyPr>
          <a:lstStyle/>
          <a:p>
            <a:pPr algn="l">
              <a:lnSpc>
                <a:spcPts val="3374"/>
              </a:lnSpc>
            </a:pPr>
            <a:r>
              <a:rPr lang="en-US" sz="2687" b="1">
                <a:solidFill>
                  <a:srgbClr val="504C49"/>
                </a:solidFill>
                <a:latin typeface="Arimo Bold"/>
                <a:ea typeface="Arimo Bold"/>
                <a:cs typeface="Arimo Bold"/>
                <a:sym typeface="Arimo Bold"/>
              </a:rPr>
              <a:t>Yaygınlık</a:t>
            </a:r>
          </a:p>
        </p:txBody>
      </p:sp>
      <p:sp>
        <p:nvSpPr>
          <p:cNvPr id="31" name="TextBox 31"/>
          <p:cNvSpPr txBox="1"/>
          <p:nvPr/>
        </p:nvSpPr>
        <p:spPr>
          <a:xfrm>
            <a:off x="7422951" y="6508551"/>
            <a:ext cx="4350098" cy="1544955"/>
          </a:xfrm>
          <a:prstGeom prst="rect">
            <a:avLst/>
          </a:prstGeom>
        </p:spPr>
        <p:txBody>
          <a:bodyPr lIns="0" tIns="0" rIns="0" bIns="0" rtlCol="0" anchor="t">
            <a:spAutoFit/>
          </a:bodyPr>
          <a:lstStyle/>
          <a:p>
            <a:pPr algn="l">
              <a:lnSpc>
                <a:spcPts val="4139"/>
              </a:lnSpc>
            </a:pPr>
            <a:r>
              <a:rPr lang="en-US" sz="2587">
                <a:solidFill>
                  <a:srgbClr val="504C49"/>
                </a:solidFill>
                <a:latin typeface="Source Serif Pro"/>
                <a:ea typeface="Source Serif Pro"/>
                <a:cs typeface="Source Serif Pro"/>
                <a:sym typeface="Source Serif Pro"/>
              </a:rPr>
              <a:t>Daha az yaygın kullanımı, implementasyonu karmaşıklaştırabilir.</a:t>
            </a:r>
          </a:p>
        </p:txBody>
      </p:sp>
      <p:grpSp>
        <p:nvGrpSpPr>
          <p:cNvPr id="32" name="Group 32"/>
          <p:cNvGrpSpPr/>
          <p:nvPr/>
        </p:nvGrpSpPr>
        <p:grpSpPr>
          <a:xfrm>
            <a:off x="12052399" y="6009382"/>
            <a:ext cx="628501" cy="628501"/>
            <a:chOff x="0" y="0"/>
            <a:chExt cx="838002" cy="838002"/>
          </a:xfrm>
        </p:grpSpPr>
        <p:sp>
          <p:nvSpPr>
            <p:cNvPr id="33" name="Freeform 33"/>
            <p:cNvSpPr/>
            <p:nvPr/>
          </p:nvSpPr>
          <p:spPr>
            <a:xfrm>
              <a:off x="0" y="0"/>
              <a:ext cx="837946" cy="837946"/>
            </a:xfrm>
            <a:custGeom>
              <a:avLst/>
              <a:gdLst/>
              <a:ahLst/>
              <a:cxnLst/>
              <a:rect l="l" t="t" r="r" b="b"/>
              <a:pathLst>
                <a:path w="837946" h="837946">
                  <a:moveTo>
                    <a:pt x="0" y="55880"/>
                  </a:moveTo>
                  <a:cubicBezTo>
                    <a:pt x="0" y="25019"/>
                    <a:pt x="25019" y="0"/>
                    <a:pt x="55880" y="0"/>
                  </a:cubicBezTo>
                  <a:lnTo>
                    <a:pt x="782066" y="0"/>
                  </a:lnTo>
                  <a:cubicBezTo>
                    <a:pt x="812927" y="0"/>
                    <a:pt x="837946" y="25019"/>
                    <a:pt x="837946" y="55880"/>
                  </a:cubicBezTo>
                  <a:lnTo>
                    <a:pt x="837946" y="782066"/>
                  </a:lnTo>
                  <a:cubicBezTo>
                    <a:pt x="837946" y="812927"/>
                    <a:pt x="812927" y="837946"/>
                    <a:pt x="782066" y="837946"/>
                  </a:cubicBezTo>
                  <a:lnTo>
                    <a:pt x="55880" y="837946"/>
                  </a:lnTo>
                  <a:cubicBezTo>
                    <a:pt x="25019" y="837946"/>
                    <a:pt x="0" y="812927"/>
                    <a:pt x="0" y="782066"/>
                  </a:cubicBezTo>
                  <a:close/>
                </a:path>
              </a:pathLst>
            </a:custGeom>
            <a:solidFill>
              <a:srgbClr val="F9F7F7"/>
            </a:solidFill>
          </p:spPr>
        </p:sp>
      </p:grpSp>
      <p:sp>
        <p:nvSpPr>
          <p:cNvPr id="34" name="TextBox 34"/>
          <p:cNvSpPr txBox="1"/>
          <p:nvPr/>
        </p:nvSpPr>
        <p:spPr>
          <a:xfrm>
            <a:off x="12235904" y="6152109"/>
            <a:ext cx="261491" cy="381000"/>
          </a:xfrm>
          <a:prstGeom prst="rect">
            <a:avLst/>
          </a:prstGeom>
        </p:spPr>
        <p:txBody>
          <a:bodyPr lIns="0" tIns="0" rIns="0" bIns="0" rtlCol="0" anchor="t">
            <a:spAutoFit/>
          </a:bodyPr>
          <a:lstStyle/>
          <a:p>
            <a:pPr algn="ctr">
              <a:lnSpc>
                <a:spcPts val="3250"/>
              </a:lnSpc>
            </a:pPr>
            <a:r>
              <a:rPr lang="en-US" sz="3250">
                <a:solidFill>
                  <a:srgbClr val="504C49"/>
                </a:solidFill>
                <a:latin typeface="Arimo"/>
                <a:ea typeface="Arimo"/>
                <a:cs typeface="Arimo"/>
                <a:sym typeface="Arimo"/>
              </a:rPr>
              <a:t>3</a:t>
            </a:r>
          </a:p>
        </p:txBody>
      </p:sp>
      <p:sp>
        <p:nvSpPr>
          <p:cNvPr id="35" name="TextBox 35"/>
          <p:cNvSpPr txBox="1"/>
          <p:nvPr/>
        </p:nvSpPr>
        <p:spPr>
          <a:xfrm>
            <a:off x="12960251" y="5980807"/>
            <a:ext cx="3492104" cy="428625"/>
          </a:xfrm>
          <a:prstGeom prst="rect">
            <a:avLst/>
          </a:prstGeom>
        </p:spPr>
        <p:txBody>
          <a:bodyPr lIns="0" tIns="0" rIns="0" bIns="0" rtlCol="0" anchor="t">
            <a:spAutoFit/>
          </a:bodyPr>
          <a:lstStyle/>
          <a:p>
            <a:pPr algn="l">
              <a:lnSpc>
                <a:spcPts val="3374"/>
              </a:lnSpc>
            </a:pPr>
            <a:r>
              <a:rPr lang="en-US" sz="2687" b="1">
                <a:solidFill>
                  <a:srgbClr val="504C49"/>
                </a:solidFill>
                <a:latin typeface="Arimo Bold"/>
                <a:ea typeface="Arimo Bold"/>
                <a:cs typeface="Arimo Bold"/>
                <a:sym typeface="Arimo Bold"/>
              </a:rPr>
              <a:t>Yanlış Yansımalar</a:t>
            </a:r>
          </a:p>
        </p:txBody>
      </p:sp>
      <p:sp>
        <p:nvSpPr>
          <p:cNvPr id="36" name="TextBox 36"/>
          <p:cNvSpPr txBox="1"/>
          <p:nvPr/>
        </p:nvSpPr>
        <p:spPr>
          <a:xfrm>
            <a:off x="12960251" y="6508551"/>
            <a:ext cx="4350097" cy="2592705"/>
          </a:xfrm>
          <a:prstGeom prst="rect">
            <a:avLst/>
          </a:prstGeom>
        </p:spPr>
        <p:txBody>
          <a:bodyPr lIns="0" tIns="0" rIns="0" bIns="0" rtlCol="0" anchor="t">
            <a:spAutoFit/>
          </a:bodyPr>
          <a:lstStyle/>
          <a:p>
            <a:pPr algn="l">
              <a:lnSpc>
                <a:spcPts val="4139"/>
              </a:lnSpc>
            </a:pPr>
            <a:r>
              <a:rPr lang="en-US" sz="2587">
                <a:solidFill>
                  <a:srgbClr val="504C49"/>
                </a:solidFill>
                <a:latin typeface="Source Serif Pro"/>
                <a:ea typeface="Source Serif Pro"/>
                <a:cs typeface="Source Serif Pro"/>
                <a:sym typeface="Source Serif Pro"/>
              </a:rPr>
              <a:t>Yansıtılan kenarlar, verinin gerçekte olmayan bölgelerini modelleyerek, doğal olmayan manipülasyonlara ve aşırı öğrenmeye yol açabilir.</a:t>
            </a:r>
          </a:p>
        </p:txBody>
      </p:sp>
      <p:sp>
        <p:nvSpPr>
          <p:cNvPr id="37" name="TextBox 37"/>
          <p:cNvSpPr txBox="1"/>
          <p:nvPr/>
        </p:nvSpPr>
        <p:spPr>
          <a:xfrm>
            <a:off x="16802100" y="94773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09650"/>
            <a:ext cx="16717068" cy="1608138"/>
          </a:xfrm>
          <a:prstGeom prst="rect">
            <a:avLst/>
          </a:prstGeom>
        </p:spPr>
        <p:txBody>
          <a:bodyPr lIns="0" tIns="0" rIns="0" bIns="0" rtlCol="0" anchor="t">
            <a:spAutoFit/>
          </a:bodyPr>
          <a:lstStyle/>
          <a:p>
            <a:pPr algn="just">
              <a:lnSpc>
                <a:spcPts val="3220"/>
              </a:lnSpc>
            </a:pPr>
            <a:r>
              <a:rPr lang="en-US" sz="2799" b="1" spc="274">
                <a:solidFill>
                  <a:srgbClr val="100F0D"/>
                </a:solidFill>
                <a:latin typeface="Roboto Bold"/>
                <a:ea typeface="Roboto Bold"/>
                <a:cs typeface="Roboto Bold"/>
                <a:sym typeface="Roboto Bold"/>
              </a:rPr>
              <a:t>Peki hangi yöntem daha faydalı, hangi yöntemi kullanırsak daha iyi sonuç elde ederiz?</a:t>
            </a:r>
          </a:p>
          <a:p>
            <a:pPr algn="just">
              <a:lnSpc>
                <a:spcPts val="3104"/>
              </a:lnSpc>
            </a:pPr>
            <a:r>
              <a:rPr lang="en-US" sz="2700" spc="263">
                <a:solidFill>
                  <a:srgbClr val="100F0D"/>
                </a:solidFill>
                <a:latin typeface="Roboto"/>
                <a:ea typeface="Roboto"/>
                <a:cs typeface="Roboto"/>
                <a:sym typeface="Roboto"/>
              </a:rPr>
              <a:t>Zero padding işlemini yaptığımızda 0'ları eklersek köşelerde aşağıdaki gibi bir görüntü ortaya çıkacak. gözleneceği üzere köşelerde sert bir geçiş oldu yani kısaca 0 lardan oluşan bir ekleme işlemi yaptığımızda elde edeceğimiz sonuç budur. </a:t>
            </a:r>
          </a:p>
        </p:txBody>
      </p:sp>
      <p:grpSp>
        <p:nvGrpSpPr>
          <p:cNvPr id="5" name="Group 5"/>
          <p:cNvGrpSpPr/>
          <p:nvPr/>
        </p:nvGrpSpPr>
        <p:grpSpPr>
          <a:xfrm>
            <a:off x="3200400" y="3086100"/>
            <a:ext cx="11485593" cy="5885635"/>
            <a:chOff x="0" y="0"/>
            <a:chExt cx="15888000" cy="8400000"/>
          </a:xfrm>
        </p:grpSpPr>
        <p:sp>
          <p:nvSpPr>
            <p:cNvPr id="6" name="Freeform 6"/>
            <p:cNvSpPr/>
            <p:nvPr/>
          </p:nvSpPr>
          <p:spPr>
            <a:xfrm>
              <a:off x="0" y="0"/>
              <a:ext cx="15888000" cy="8400000"/>
            </a:xfrm>
            <a:custGeom>
              <a:avLst/>
              <a:gdLst/>
              <a:ahLst/>
              <a:cxnLst/>
              <a:rect l="l" t="t" r="r" b="b"/>
              <a:pathLst>
                <a:path w="15780004" h="7704709">
                  <a:moveTo>
                    <a:pt x="0" y="0"/>
                  </a:moveTo>
                  <a:lnTo>
                    <a:pt x="15780004" y="0"/>
                  </a:lnTo>
                  <a:lnTo>
                    <a:pt x="15780004" y="7704709"/>
                  </a:lnTo>
                  <a:lnTo>
                    <a:pt x="0" y="7704709"/>
                  </a:lnTo>
                  <a:lnTo>
                    <a:pt x="0" y="0"/>
                  </a:lnTo>
                  <a:close/>
                </a:path>
              </a:pathLst>
            </a:custGeom>
            <a:blipFill>
              <a:blip r:embed="rId3"/>
              <a:srcRect/>
              <a:stretch>
                <a:fillRect l="-566" t="-7866" r="1246" b="437"/>
              </a:stretch>
            </a:blipFill>
          </p:spPr>
        </p:sp>
      </p:gr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6230600" cy="798195"/>
          </a:xfrm>
          <a:prstGeom prst="rect">
            <a:avLst/>
          </a:prstGeom>
        </p:spPr>
        <p:txBody>
          <a:bodyPr lIns="0" tIns="0" rIns="0" bIns="0" rtlCol="0" anchor="t">
            <a:spAutoFit/>
          </a:bodyPr>
          <a:lstStyle/>
          <a:p>
            <a:pPr algn="just">
              <a:lnSpc>
                <a:spcPts val="3104"/>
              </a:lnSpc>
            </a:pPr>
            <a:r>
              <a:rPr lang="en-US" sz="2700" spc="263">
                <a:solidFill>
                  <a:srgbClr val="100F0D"/>
                </a:solidFill>
                <a:latin typeface="Roboto"/>
                <a:ea typeface="Roboto"/>
                <a:cs typeface="Roboto"/>
                <a:sym typeface="Roboto"/>
              </a:rPr>
              <a:t>Reflection Padding işleminde ise köşlerde ki pikselleri ekleyerek resimin boyutunu arttırıyoruz.</a:t>
            </a:r>
          </a:p>
        </p:txBody>
      </p:sp>
      <p:grpSp>
        <p:nvGrpSpPr>
          <p:cNvPr id="5" name="Group 5"/>
          <p:cNvGrpSpPr/>
          <p:nvPr/>
        </p:nvGrpSpPr>
        <p:grpSpPr>
          <a:xfrm>
            <a:off x="3212634" y="2222148"/>
            <a:ext cx="11115256" cy="5411577"/>
            <a:chOff x="0" y="0"/>
            <a:chExt cx="14820341" cy="7215436"/>
          </a:xfrm>
        </p:grpSpPr>
        <p:sp>
          <p:nvSpPr>
            <p:cNvPr id="6" name="Freeform 6"/>
            <p:cNvSpPr/>
            <p:nvPr/>
          </p:nvSpPr>
          <p:spPr>
            <a:xfrm>
              <a:off x="0" y="0"/>
              <a:ext cx="14820392" cy="7215378"/>
            </a:xfrm>
            <a:custGeom>
              <a:avLst/>
              <a:gdLst/>
              <a:ahLst/>
              <a:cxnLst/>
              <a:rect l="l" t="t" r="r" b="b"/>
              <a:pathLst>
                <a:path w="14820392" h="7215378">
                  <a:moveTo>
                    <a:pt x="0" y="0"/>
                  </a:moveTo>
                  <a:lnTo>
                    <a:pt x="14820392" y="0"/>
                  </a:lnTo>
                  <a:lnTo>
                    <a:pt x="14820392" y="7215378"/>
                  </a:lnTo>
                  <a:lnTo>
                    <a:pt x="0" y="7215378"/>
                  </a:lnTo>
                  <a:lnTo>
                    <a:pt x="0" y="0"/>
                  </a:lnTo>
                  <a:close/>
                </a:path>
              </a:pathLst>
            </a:custGeom>
            <a:blipFill>
              <a:blip r:embed="rId3"/>
              <a:stretch>
                <a:fillRect/>
              </a:stretch>
            </a:blipFill>
          </p:spPr>
        </p:sp>
      </p:grpSp>
      <p:sp>
        <p:nvSpPr>
          <p:cNvPr id="7" name="TextBox 7"/>
          <p:cNvSpPr txBox="1"/>
          <p:nvPr/>
        </p:nvSpPr>
        <p:spPr>
          <a:xfrm>
            <a:off x="1028700" y="7849341"/>
            <a:ext cx="16230600" cy="1217930"/>
          </a:xfrm>
          <a:prstGeom prst="rect">
            <a:avLst/>
          </a:prstGeom>
        </p:spPr>
        <p:txBody>
          <a:bodyPr lIns="0" tIns="0" rIns="0" bIns="0" rtlCol="0" anchor="t">
            <a:spAutoFit/>
          </a:bodyPr>
          <a:lstStyle/>
          <a:p>
            <a:pPr algn="just">
              <a:lnSpc>
                <a:spcPts val="3334"/>
              </a:lnSpc>
            </a:pPr>
            <a:r>
              <a:rPr lang="en-US" sz="2900" b="1" i="1" spc="284">
                <a:solidFill>
                  <a:srgbClr val="100F0D"/>
                </a:solidFill>
                <a:latin typeface="Arimo Bold Italics"/>
                <a:ea typeface="Arimo Bold Italics"/>
                <a:cs typeface="Arimo Bold Italics"/>
                <a:sym typeface="Arimo Bold Italics"/>
              </a:rPr>
              <a:t>Peki hangisini kullanmalıyız, hangisi daha iyi?</a:t>
            </a:r>
          </a:p>
          <a:p>
            <a:pPr algn="just">
              <a:lnSpc>
                <a:spcPts val="3104"/>
              </a:lnSpc>
            </a:pPr>
            <a:r>
              <a:rPr lang="en-US" sz="2700" spc="263">
                <a:solidFill>
                  <a:srgbClr val="100F0D"/>
                </a:solidFill>
                <a:latin typeface="Roboto"/>
                <a:ea typeface="Roboto"/>
                <a:cs typeface="Roboto"/>
                <a:sym typeface="Roboto"/>
              </a:rPr>
              <a:t>bu sorunun cevabı performans kaygısına göre değişebilir ancak reflection padding işlemi biraz daha iyi sonuç üretti .</a:t>
            </a:r>
          </a:p>
        </p:txBody>
      </p:sp>
      <p:sp>
        <p:nvSpPr>
          <p:cNvPr id="8" name="TextBox 8"/>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2200592"/>
            <a:ext cx="16230600" cy="5924233"/>
          </a:xfrm>
          <a:prstGeom prst="rect">
            <a:avLst/>
          </a:prstGeom>
        </p:spPr>
        <p:txBody>
          <a:bodyPr lIns="0" tIns="0" rIns="0" bIns="0" rtlCol="0" anchor="t">
            <a:spAutoFit/>
          </a:bodyPr>
          <a:lstStyle/>
          <a:p>
            <a:pPr algn="just">
              <a:lnSpc>
                <a:spcPts val="3450"/>
              </a:lnSpc>
            </a:pPr>
            <a:r>
              <a:rPr lang="en-US" sz="3000" b="1" spc="294">
                <a:solidFill>
                  <a:srgbClr val="100F0D"/>
                </a:solidFill>
                <a:latin typeface="Roboto Bold"/>
                <a:ea typeface="Roboto Bold"/>
                <a:cs typeface="Roboto Bold"/>
                <a:sym typeface="Roboto Bold"/>
              </a:rPr>
              <a:t>Batch Normalization</a:t>
            </a:r>
          </a:p>
          <a:p>
            <a:pPr algn="just">
              <a:lnSpc>
                <a:spcPts val="3334"/>
              </a:lnSpc>
            </a:pPr>
            <a:r>
              <a:rPr lang="en-US" sz="2900" spc="284">
                <a:solidFill>
                  <a:srgbClr val="100F0D"/>
                </a:solidFill>
                <a:latin typeface="Roboto"/>
                <a:ea typeface="Roboto"/>
                <a:cs typeface="Roboto"/>
                <a:sym typeface="Roboto"/>
              </a:rPr>
              <a:t>Batch Normalization katmanı zorunlu bir katman değildir , opsiyoneldir. Özellikle yapay sinir ağların da, uzaklık temelli yöntemlerde Gredient Descent kullanan makine öğrenmesi yöntemlerinde feature’ların standartlaştırılması işlemi yapılır. Bu işlem eğitim sürecini bir tık hızlandırır. </a:t>
            </a:r>
          </a:p>
          <a:p>
            <a:pPr algn="just">
              <a:lnSpc>
                <a:spcPts val="3334"/>
              </a:lnSpc>
            </a:pPr>
            <a:r>
              <a:rPr lang="en-US" sz="2900" spc="284">
                <a:solidFill>
                  <a:srgbClr val="100F0D"/>
                </a:solidFill>
                <a:latin typeface="Roboto"/>
                <a:ea typeface="Roboto"/>
                <a:cs typeface="Roboto"/>
                <a:sym typeface="Roboto"/>
              </a:rPr>
              <a:t>Normalizasyon bir standartlaştırma işlemidir. Örneğin featurelerin değerlerini 0 ile 1 arasına dönüştürmektir.</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endParaRPr lang="en-US" sz="2900" spc="284">
              <a:solidFill>
                <a:srgbClr val="100F0D"/>
              </a:solidFill>
              <a:latin typeface="Roboto"/>
              <a:ea typeface="Roboto"/>
              <a:cs typeface="Roboto"/>
              <a:sym typeface="Roboto"/>
            </a:endParaRPr>
          </a:p>
          <a:p>
            <a:pPr algn="just">
              <a:lnSpc>
                <a:spcPts val="3450"/>
              </a:lnSpc>
            </a:pPr>
            <a:r>
              <a:rPr lang="en-US" sz="3000" b="1" i="1" spc="294">
                <a:solidFill>
                  <a:srgbClr val="100F0D"/>
                </a:solidFill>
                <a:latin typeface="Arimo Bold Italics"/>
                <a:ea typeface="Arimo Bold Italics"/>
                <a:cs typeface="Arimo Bold Italics"/>
                <a:sym typeface="Arimo Bold Italics"/>
              </a:rPr>
              <a:t>Peki Batch Normalization ne demektir?</a:t>
            </a:r>
          </a:p>
          <a:p>
            <a:pPr algn="just">
              <a:lnSpc>
                <a:spcPts val="3334"/>
              </a:lnSpc>
            </a:pPr>
            <a:r>
              <a:rPr lang="en-US" sz="2900" spc="284">
                <a:solidFill>
                  <a:srgbClr val="100F0D"/>
                </a:solidFill>
                <a:latin typeface="Roboto"/>
                <a:ea typeface="Roboto"/>
                <a:cs typeface="Roboto"/>
                <a:sym typeface="Roboto"/>
              </a:rPr>
              <a:t>Sinir ağının gizli katmanları arasında yapılan bir normalleştirme işlemidir. Bütün veri yerine mini gruplar şeklinde normalleştirme işlemi yapmaktadır. Avantajı ise eğitim süresini ciddi olarak hızlandırmaktadır. Genellikle evrişim katmanı ile aktivasyon katmanı arasında yer almaktadır.</a:t>
            </a:r>
          </a:p>
        </p:txBody>
      </p:sp>
      <p:sp>
        <p:nvSpPr>
          <p:cNvPr id="5" name="TextBox 5"/>
          <p:cNvSpPr txBox="1"/>
          <p:nvPr/>
        </p:nvSpPr>
        <p:spPr>
          <a:xfrm>
            <a:off x="1028700" y="843915"/>
            <a:ext cx="1362917" cy="579120"/>
          </a:xfrm>
          <a:prstGeom prst="rect">
            <a:avLst/>
          </a:prstGeom>
        </p:spPr>
        <p:txBody>
          <a:bodyPr lIns="0" tIns="0" rIns="0" bIns="0" rtlCol="0" anchor="t">
            <a:spAutoFit/>
          </a:bodyPr>
          <a:lstStyle/>
          <a:p>
            <a:pPr algn="l">
              <a:lnSpc>
                <a:spcPts val="4140"/>
              </a:lnSpc>
            </a:pPr>
            <a:r>
              <a:rPr lang="en-US" sz="3000" b="1" spc="294">
                <a:solidFill>
                  <a:srgbClr val="231F20"/>
                </a:solidFill>
                <a:latin typeface="Arimo Bold"/>
                <a:ea typeface="Arimo Bold"/>
                <a:cs typeface="Arimo Bold"/>
                <a:sym typeface="Arimo Bold"/>
              </a:rPr>
              <a:t>3.KİŞİ</a:t>
            </a:r>
          </a:p>
        </p:txBody>
      </p:sp>
      <p:sp>
        <p:nvSpPr>
          <p:cNvPr id="6" name="TextBox 6"/>
          <p:cNvSpPr txBox="1"/>
          <p:nvPr/>
        </p:nvSpPr>
        <p:spPr>
          <a:xfrm>
            <a:off x="1028700" y="1527810"/>
            <a:ext cx="11270900" cy="487045"/>
          </a:xfrm>
          <a:prstGeom prst="rect">
            <a:avLst/>
          </a:prstGeom>
        </p:spPr>
        <p:txBody>
          <a:bodyPr lIns="0" tIns="0" rIns="0" bIns="0" rtlCol="0" anchor="t">
            <a:spAutoFit/>
          </a:bodyPr>
          <a:lstStyle/>
          <a:p>
            <a:pPr algn="just">
              <a:lnSpc>
                <a:spcPts val="3679"/>
              </a:lnSpc>
            </a:pPr>
            <a:r>
              <a:rPr lang="en-US" sz="3199" b="1" spc="313">
                <a:solidFill>
                  <a:srgbClr val="100F0D"/>
                </a:solidFill>
                <a:latin typeface="Roboto Bold"/>
                <a:ea typeface="Roboto Bold"/>
                <a:cs typeface="Roboto Bold"/>
                <a:sym typeface="Roboto Bold"/>
              </a:rPr>
              <a:t>Batch Normalization &amp; Aktivasyon Katmanı</a:t>
            </a:r>
          </a:p>
        </p:txBody>
      </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1270900" cy="457200"/>
          </a:xfrm>
          <a:prstGeom prst="rect">
            <a:avLst/>
          </a:prstGeom>
        </p:spPr>
        <p:txBody>
          <a:bodyPr lIns="0" tIns="0" rIns="0" bIns="0" rtlCol="0" anchor="t">
            <a:spAutoFit/>
          </a:bodyPr>
          <a:lstStyle/>
          <a:p>
            <a:pPr algn="just">
              <a:lnSpc>
                <a:spcPts val="3450"/>
              </a:lnSpc>
            </a:pPr>
            <a:r>
              <a:rPr lang="en-US" sz="3000" b="1" spc="294">
                <a:solidFill>
                  <a:srgbClr val="100F0D"/>
                </a:solidFill>
                <a:latin typeface="Roboto Bold"/>
                <a:ea typeface="Roboto Bold"/>
                <a:cs typeface="Roboto Bold"/>
                <a:sym typeface="Roboto Bold"/>
              </a:rPr>
              <a:t>Batch Normalization &amp; Aktivasyon Katmanı</a:t>
            </a:r>
          </a:p>
        </p:txBody>
      </p:sp>
      <p:grpSp>
        <p:nvGrpSpPr>
          <p:cNvPr id="5" name="Group 5"/>
          <p:cNvGrpSpPr/>
          <p:nvPr/>
        </p:nvGrpSpPr>
        <p:grpSpPr>
          <a:xfrm>
            <a:off x="2791831" y="1875808"/>
            <a:ext cx="12704338" cy="7382492"/>
            <a:chOff x="0" y="0"/>
            <a:chExt cx="16939117" cy="9843323"/>
          </a:xfrm>
        </p:grpSpPr>
        <p:sp>
          <p:nvSpPr>
            <p:cNvPr id="6" name="Freeform 6"/>
            <p:cNvSpPr/>
            <p:nvPr/>
          </p:nvSpPr>
          <p:spPr>
            <a:xfrm>
              <a:off x="0" y="0"/>
              <a:ext cx="16939133" cy="9843262"/>
            </a:xfrm>
            <a:custGeom>
              <a:avLst/>
              <a:gdLst/>
              <a:ahLst/>
              <a:cxnLst/>
              <a:rect l="l" t="t" r="r" b="b"/>
              <a:pathLst>
                <a:path w="16939133" h="9843262">
                  <a:moveTo>
                    <a:pt x="0" y="0"/>
                  </a:moveTo>
                  <a:lnTo>
                    <a:pt x="16939133" y="0"/>
                  </a:lnTo>
                  <a:lnTo>
                    <a:pt x="16939133" y="9843262"/>
                  </a:lnTo>
                  <a:lnTo>
                    <a:pt x="0" y="9843262"/>
                  </a:lnTo>
                  <a:lnTo>
                    <a:pt x="0" y="0"/>
                  </a:lnTo>
                  <a:close/>
                </a:path>
              </a:pathLst>
            </a:custGeom>
            <a:blipFill>
              <a:blip r:embed="rId3"/>
              <a:stretch>
                <a:fillRect/>
              </a:stretch>
            </a:blipFill>
          </p:spPr>
        </p:sp>
      </p:gr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9431929" y="3038792"/>
            <a:ext cx="6201038" cy="6049331"/>
            <a:chOff x="0" y="0"/>
            <a:chExt cx="8268051" cy="8065775"/>
          </a:xfrm>
        </p:grpSpPr>
        <p:sp>
          <p:nvSpPr>
            <p:cNvPr id="5" name="Freeform 5"/>
            <p:cNvSpPr/>
            <p:nvPr/>
          </p:nvSpPr>
          <p:spPr>
            <a:xfrm>
              <a:off x="0" y="0"/>
              <a:ext cx="8268081" cy="8065770"/>
            </a:xfrm>
            <a:custGeom>
              <a:avLst/>
              <a:gdLst/>
              <a:ahLst/>
              <a:cxnLst/>
              <a:rect l="l" t="t" r="r" b="b"/>
              <a:pathLst>
                <a:path w="8268081" h="8065770">
                  <a:moveTo>
                    <a:pt x="0" y="0"/>
                  </a:moveTo>
                  <a:lnTo>
                    <a:pt x="8268081" y="0"/>
                  </a:lnTo>
                  <a:lnTo>
                    <a:pt x="8268081" y="8065770"/>
                  </a:lnTo>
                  <a:lnTo>
                    <a:pt x="0" y="8065770"/>
                  </a:lnTo>
                  <a:lnTo>
                    <a:pt x="0" y="0"/>
                  </a:lnTo>
                  <a:close/>
                </a:path>
              </a:pathLst>
            </a:custGeom>
            <a:blipFill>
              <a:blip r:embed="rId3"/>
              <a:stretch>
                <a:fillRect/>
              </a:stretch>
            </a:blipFill>
          </p:spPr>
        </p:sp>
      </p:grpSp>
      <p:sp>
        <p:nvSpPr>
          <p:cNvPr id="6" name="TextBox 6"/>
          <p:cNvSpPr txBox="1"/>
          <p:nvPr/>
        </p:nvSpPr>
        <p:spPr>
          <a:xfrm>
            <a:off x="1028700" y="1028700"/>
            <a:ext cx="16230600" cy="13049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Aktivasyon Katmanı</a:t>
            </a:r>
          </a:p>
          <a:p>
            <a:pPr algn="just">
              <a:lnSpc>
                <a:spcPts val="3334"/>
              </a:lnSpc>
            </a:pPr>
            <a:r>
              <a:rPr lang="en-US" sz="2900" spc="284">
                <a:solidFill>
                  <a:srgbClr val="100F0D"/>
                </a:solidFill>
                <a:latin typeface="Roboto"/>
                <a:ea typeface="Roboto"/>
                <a:cs typeface="Roboto"/>
                <a:sym typeface="Roboto"/>
              </a:rPr>
              <a:t>Aktivasyon Fonksiyonu karmaşık yapıdaki veriler içerisinden yapay sinir ağlarının öğrenmesini sağlaya bilmek adına kullanılan fonksiyonlardır.</a:t>
            </a:r>
          </a:p>
        </p:txBody>
      </p:sp>
      <p:sp>
        <p:nvSpPr>
          <p:cNvPr id="7" name="TextBox 7"/>
          <p:cNvSpPr txBox="1"/>
          <p:nvPr/>
        </p:nvSpPr>
        <p:spPr>
          <a:xfrm>
            <a:off x="1028700" y="3038792"/>
            <a:ext cx="8115300" cy="42094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Bir girdi olarak veri setimiz olduğunu varsayalım bu veri seti belirli ağırlıklarla ve bias değerleri ile etkileşerek net girdiyi oluşturuyor, net girdi daha sonra aktivasyon fonksiyonundan geçiriliyordu.</a:t>
            </a:r>
          </a:p>
          <a:p>
            <a:pPr algn="just">
              <a:lnSpc>
                <a:spcPts val="3334"/>
              </a:lnSpc>
            </a:pPr>
            <a:r>
              <a:rPr lang="en-US" sz="2900" spc="284">
                <a:solidFill>
                  <a:srgbClr val="100F0D"/>
                </a:solidFill>
                <a:latin typeface="Roboto"/>
                <a:ea typeface="Roboto"/>
                <a:cs typeface="Roboto"/>
                <a:sym typeface="Roboto"/>
              </a:rPr>
              <a:t>Doğrusal olmayan aktivasyon fonksiyonları veri içerisindeki yapıları öğrenirken doğrusal olmayan yapıdaki ilişkileri yakalama ve bunlar üzerinde optimizasyon yapma imkanı sağlar.</a:t>
            </a:r>
          </a:p>
        </p:txBody>
      </p:sp>
      <p:sp>
        <p:nvSpPr>
          <p:cNvPr id="8" name="TextBox 8"/>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09650"/>
            <a:ext cx="16230600" cy="1922145"/>
          </a:xfrm>
          <a:prstGeom prst="rect">
            <a:avLst/>
          </a:prstGeom>
        </p:spPr>
        <p:txBody>
          <a:bodyPr lIns="0" tIns="0" rIns="0" bIns="0" rtlCol="0" anchor="t">
            <a:spAutoFit/>
          </a:bodyPr>
          <a:lstStyle/>
          <a:p>
            <a:pPr algn="just">
              <a:lnSpc>
                <a:spcPts val="3220"/>
              </a:lnSpc>
            </a:pPr>
            <a:r>
              <a:rPr lang="en-US" sz="2799" b="1" spc="274">
                <a:solidFill>
                  <a:srgbClr val="100F0D"/>
                </a:solidFill>
                <a:latin typeface="Roboto Bold"/>
                <a:ea typeface="Roboto Bold"/>
                <a:cs typeface="Roboto Bold"/>
                <a:sym typeface="Roboto Bold"/>
              </a:rPr>
              <a:t>İnsanların Nesneleri Algılama Süreci</a:t>
            </a:r>
          </a:p>
          <a:p>
            <a:pPr algn="just">
              <a:lnSpc>
                <a:spcPts val="2990"/>
              </a:lnSpc>
            </a:pPr>
            <a:r>
              <a:rPr lang="en-US" sz="2600" spc="254">
                <a:solidFill>
                  <a:srgbClr val="100F0D"/>
                </a:solidFill>
                <a:latin typeface="Roboto"/>
                <a:ea typeface="Roboto"/>
                <a:cs typeface="Roboto"/>
                <a:sym typeface="Roboto"/>
              </a:rPr>
              <a:t>İnsanlar nesneleri nasıl algılar? İnsan algısı karmaşık bir süreçtir ve çevremizdeki nesneleri tanıma yeteneğimiz, evrimsel süreçteki hayatta kalma mücadelesinin bir sonucudur. Bu süreç, gözlerimiz aracılığıyla alınan bilgilerin, beynimizde işlenerek anlamlı bir şekilde kategorize edilmesiyle başlar.</a:t>
            </a:r>
          </a:p>
        </p:txBody>
      </p:sp>
      <p:grpSp>
        <p:nvGrpSpPr>
          <p:cNvPr id="5" name="Group 5"/>
          <p:cNvGrpSpPr/>
          <p:nvPr/>
        </p:nvGrpSpPr>
        <p:grpSpPr>
          <a:xfrm>
            <a:off x="10505685" y="3504871"/>
            <a:ext cx="7553870" cy="5313870"/>
            <a:chOff x="0" y="0"/>
            <a:chExt cx="10071827" cy="7085160"/>
          </a:xfrm>
        </p:grpSpPr>
        <p:sp>
          <p:nvSpPr>
            <p:cNvPr id="6" name="Freeform 6"/>
            <p:cNvSpPr/>
            <p:nvPr/>
          </p:nvSpPr>
          <p:spPr>
            <a:xfrm>
              <a:off x="0" y="0"/>
              <a:ext cx="10071862" cy="7085203"/>
            </a:xfrm>
            <a:custGeom>
              <a:avLst/>
              <a:gdLst/>
              <a:ahLst/>
              <a:cxnLst/>
              <a:rect l="l" t="t" r="r" b="b"/>
              <a:pathLst>
                <a:path w="10071862" h="7085203">
                  <a:moveTo>
                    <a:pt x="0" y="0"/>
                  </a:moveTo>
                  <a:lnTo>
                    <a:pt x="10071862" y="0"/>
                  </a:lnTo>
                  <a:lnTo>
                    <a:pt x="10071862" y="7085203"/>
                  </a:lnTo>
                  <a:lnTo>
                    <a:pt x="0" y="7085203"/>
                  </a:lnTo>
                  <a:lnTo>
                    <a:pt x="0" y="0"/>
                  </a:lnTo>
                  <a:close/>
                </a:path>
              </a:pathLst>
            </a:custGeom>
            <a:blipFill>
              <a:blip r:embed="rId3"/>
              <a:stretch>
                <a:fillRect/>
              </a:stretch>
            </a:blipFill>
          </p:spPr>
        </p:sp>
      </p:grpSp>
      <p:sp>
        <p:nvSpPr>
          <p:cNvPr id="7" name="TextBox 7"/>
          <p:cNvSpPr txBox="1"/>
          <p:nvPr/>
        </p:nvSpPr>
        <p:spPr>
          <a:xfrm>
            <a:off x="1028700" y="230505"/>
            <a:ext cx="1362917" cy="579120"/>
          </a:xfrm>
          <a:prstGeom prst="rect">
            <a:avLst/>
          </a:prstGeom>
        </p:spPr>
        <p:txBody>
          <a:bodyPr lIns="0" tIns="0" rIns="0" bIns="0" rtlCol="0" anchor="t">
            <a:spAutoFit/>
          </a:bodyPr>
          <a:lstStyle/>
          <a:p>
            <a:pPr algn="l">
              <a:lnSpc>
                <a:spcPts val="4140"/>
              </a:lnSpc>
            </a:pPr>
            <a:r>
              <a:rPr lang="en-US" sz="3000" b="1" spc="294">
                <a:solidFill>
                  <a:srgbClr val="231F20"/>
                </a:solidFill>
                <a:latin typeface="Arimo Bold"/>
                <a:ea typeface="Arimo Bold"/>
                <a:cs typeface="Arimo Bold"/>
                <a:sym typeface="Arimo Bold"/>
              </a:rPr>
              <a:t>1.KİŞİ</a:t>
            </a:r>
          </a:p>
        </p:txBody>
      </p:sp>
      <p:sp>
        <p:nvSpPr>
          <p:cNvPr id="8" name="TextBox 8"/>
          <p:cNvSpPr txBox="1"/>
          <p:nvPr/>
        </p:nvSpPr>
        <p:spPr>
          <a:xfrm>
            <a:off x="990600" y="3533446"/>
            <a:ext cx="9371262" cy="5941060"/>
          </a:xfrm>
          <a:prstGeom prst="rect">
            <a:avLst/>
          </a:prstGeom>
        </p:spPr>
        <p:txBody>
          <a:bodyPr lIns="0" tIns="0" rIns="0" bIns="0" rtlCol="0" anchor="t">
            <a:spAutoFit/>
          </a:bodyPr>
          <a:lstStyle/>
          <a:p>
            <a:pPr algn="just">
              <a:lnSpc>
                <a:spcPts val="2990"/>
              </a:lnSpc>
            </a:pPr>
            <a:r>
              <a:rPr lang="en-US" sz="2600" spc="254">
                <a:solidFill>
                  <a:srgbClr val="100F0D"/>
                </a:solidFill>
                <a:latin typeface="Roboto"/>
                <a:ea typeface="Roboto"/>
                <a:cs typeface="Roboto"/>
                <a:sym typeface="Roboto"/>
              </a:rPr>
              <a:t>Yan taraftaki ev resmine bakalım. Bu resme baktığımızda bunun bir ev olduğunu anlıyoruz; peki bunu nasıl anladık? Bunun bir ev olduğunu nasıl tanımladık? İşte burada çatısı var, pencereleri var; bir evin genel yapısına aşina olduğumuzdan dolayı bu yapıyı hemen bir ev olarak sınıflandırabiliyoruz. Peki, bu evin daha fazla detayına indiğimizde, örneğin bu ev kaç katlıdır, hangi tarzda bir evdir, diye sorsak, belki 1-2 katlı villa tarzı bir ev olduğunu söyleyebiliriz. Ancak detaylarına inmek, ince ayrıntılara odaklanmak zorlaşır. Biz insanlar, nesneleri genel hatlarıyla algılayabiliyor olsak da, her zaman bu nesnelerin detaylarına odaklanmayız. Bu durum, insan algısının doğası gereği, belirli anahtar özelliklere dayalı olarak genel bir sınıflandırma yapmamızla ilişkilidir.</a:t>
            </a:r>
          </a:p>
        </p:txBody>
      </p:sp>
      <p:sp>
        <p:nvSpPr>
          <p:cNvPr id="9" name="TextBox 9"/>
          <p:cNvSpPr txBox="1"/>
          <p:nvPr/>
        </p:nvSpPr>
        <p:spPr>
          <a:xfrm>
            <a:off x="16687800" y="9629775"/>
            <a:ext cx="304800" cy="293438"/>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0280944" y="1111309"/>
            <a:ext cx="7790937" cy="5879406"/>
            <a:chOff x="0" y="0"/>
            <a:chExt cx="10387916" cy="7839208"/>
          </a:xfrm>
        </p:grpSpPr>
        <p:sp>
          <p:nvSpPr>
            <p:cNvPr id="5" name="Freeform 5"/>
            <p:cNvSpPr/>
            <p:nvPr/>
          </p:nvSpPr>
          <p:spPr>
            <a:xfrm>
              <a:off x="0" y="0"/>
              <a:ext cx="10387965" cy="7839202"/>
            </a:xfrm>
            <a:custGeom>
              <a:avLst/>
              <a:gdLst/>
              <a:ahLst/>
              <a:cxnLst/>
              <a:rect l="l" t="t" r="r" b="b"/>
              <a:pathLst>
                <a:path w="10387965" h="7839202">
                  <a:moveTo>
                    <a:pt x="0" y="0"/>
                  </a:moveTo>
                  <a:lnTo>
                    <a:pt x="10387965" y="0"/>
                  </a:lnTo>
                  <a:lnTo>
                    <a:pt x="10387965" y="7839202"/>
                  </a:lnTo>
                  <a:lnTo>
                    <a:pt x="0" y="7839202"/>
                  </a:lnTo>
                  <a:lnTo>
                    <a:pt x="0" y="0"/>
                  </a:lnTo>
                  <a:close/>
                </a:path>
              </a:pathLst>
            </a:custGeom>
            <a:blipFill>
              <a:blip r:embed="rId3"/>
              <a:stretch>
                <a:fillRect/>
              </a:stretch>
            </a:blipFill>
          </p:spPr>
        </p:sp>
      </p:grpSp>
      <p:sp>
        <p:nvSpPr>
          <p:cNvPr id="6" name="TextBox 6"/>
          <p:cNvSpPr txBox="1"/>
          <p:nvPr/>
        </p:nvSpPr>
        <p:spPr>
          <a:xfrm>
            <a:off x="1028700" y="1028700"/>
            <a:ext cx="9613719" cy="67532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Havuzlama (Pooling) Katmanı</a:t>
            </a:r>
          </a:p>
          <a:p>
            <a:pPr algn="just">
              <a:lnSpc>
                <a:spcPts val="3333"/>
              </a:lnSpc>
            </a:pPr>
            <a:r>
              <a:rPr lang="en-US" sz="2899" spc="284">
                <a:solidFill>
                  <a:srgbClr val="100F0D"/>
                </a:solidFill>
                <a:latin typeface="Roboto"/>
                <a:ea typeface="Roboto"/>
                <a:cs typeface="Roboto"/>
                <a:sym typeface="Roboto"/>
              </a:rPr>
              <a:t>Bu katman görüntünün özelliklerini kaybetmeden boyutunun azaltılmasını sağlamaktadır, karşımıza downsampling olarak da gelebilir. Bu katmanda herhangi bir öğrenme işlemi yapılmamaktadır. Evrişim katmanı sonrasında kullanılan bir katmandır.</a:t>
            </a:r>
          </a:p>
          <a:p>
            <a:pPr algn="just">
              <a:lnSpc>
                <a:spcPts val="3333"/>
              </a:lnSpc>
            </a:pPr>
            <a:endParaRPr lang="en-US" sz="2899" spc="284">
              <a:solidFill>
                <a:srgbClr val="100F0D"/>
              </a:solidFill>
              <a:latin typeface="Roboto"/>
              <a:ea typeface="Roboto"/>
              <a:cs typeface="Roboto"/>
              <a:sym typeface="Roboto"/>
            </a:endParaRPr>
          </a:p>
          <a:p>
            <a:pPr algn="just">
              <a:lnSpc>
                <a:spcPts val="3333"/>
              </a:lnSpc>
            </a:pPr>
            <a:endParaRPr lang="en-US" sz="2899" spc="284">
              <a:solidFill>
                <a:srgbClr val="100F0D"/>
              </a:solidFill>
              <a:latin typeface="Roboto"/>
              <a:ea typeface="Roboto"/>
              <a:cs typeface="Roboto"/>
              <a:sym typeface="Roboto"/>
            </a:endParaRPr>
          </a:p>
          <a:p>
            <a:pPr algn="just">
              <a:lnSpc>
                <a:spcPts val="3333"/>
              </a:lnSpc>
            </a:pPr>
            <a:r>
              <a:rPr lang="en-US" sz="2899" spc="284">
                <a:solidFill>
                  <a:srgbClr val="100F0D"/>
                </a:solidFill>
                <a:latin typeface="Roboto"/>
                <a:ea typeface="Roboto"/>
                <a:cs typeface="Roboto"/>
                <a:sym typeface="Roboto"/>
              </a:rPr>
              <a:t>Pooling Görüntünün özelliklerini kaybetmeden boyutunu azaltma işlemidir.</a:t>
            </a:r>
          </a:p>
          <a:p>
            <a:pPr algn="just">
              <a:lnSpc>
                <a:spcPts val="3333"/>
              </a:lnSpc>
            </a:pPr>
            <a:endParaRPr lang="en-US" sz="2899" spc="284">
              <a:solidFill>
                <a:srgbClr val="100F0D"/>
              </a:solidFill>
              <a:latin typeface="Roboto"/>
              <a:ea typeface="Roboto"/>
              <a:cs typeface="Roboto"/>
              <a:sym typeface="Roboto"/>
            </a:endParaRPr>
          </a:p>
          <a:p>
            <a:pPr algn="just">
              <a:lnSpc>
                <a:spcPts val="3333"/>
              </a:lnSpc>
            </a:pPr>
            <a:r>
              <a:rPr lang="en-US" sz="2899" b="1" i="1" spc="284">
                <a:solidFill>
                  <a:srgbClr val="100F0D"/>
                </a:solidFill>
                <a:latin typeface="Arimo Bold Italics"/>
                <a:ea typeface="Arimo Bold Italics"/>
                <a:cs typeface="Arimo Bold Italics"/>
                <a:sym typeface="Arimo Bold Italics"/>
              </a:rPr>
              <a:t>iyi ama neden bu işlemi kullanıyoruz?</a:t>
            </a:r>
          </a:p>
          <a:p>
            <a:pPr algn="just">
              <a:lnSpc>
                <a:spcPts val="3333"/>
              </a:lnSpc>
            </a:pPr>
            <a:r>
              <a:rPr lang="en-US" sz="2899" i="1" spc="284">
                <a:solidFill>
                  <a:srgbClr val="100F0D"/>
                </a:solidFill>
                <a:latin typeface="Arimo Italics"/>
                <a:ea typeface="Arimo Italics"/>
                <a:cs typeface="Arimo Italics"/>
                <a:sym typeface="Arimo Italics"/>
              </a:rPr>
              <a:t>sinir ağlarında hesaplama maliyetini azaltmak ve özelliklerin daha özet bir temsilini elde etmek için boyutları küçültmek amacıyla kullanılır.</a:t>
            </a:r>
          </a:p>
        </p:txBody>
      </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0467147" y="1869852"/>
            <a:ext cx="7633507" cy="5460811"/>
            <a:chOff x="0" y="0"/>
            <a:chExt cx="10178009" cy="7281081"/>
          </a:xfrm>
        </p:grpSpPr>
        <p:sp>
          <p:nvSpPr>
            <p:cNvPr id="5" name="Freeform 5"/>
            <p:cNvSpPr/>
            <p:nvPr/>
          </p:nvSpPr>
          <p:spPr>
            <a:xfrm>
              <a:off x="0" y="0"/>
              <a:ext cx="10178034" cy="7281037"/>
            </a:xfrm>
            <a:custGeom>
              <a:avLst/>
              <a:gdLst/>
              <a:ahLst/>
              <a:cxnLst/>
              <a:rect l="l" t="t" r="r" b="b"/>
              <a:pathLst>
                <a:path w="10178034" h="7281037">
                  <a:moveTo>
                    <a:pt x="0" y="0"/>
                  </a:moveTo>
                  <a:lnTo>
                    <a:pt x="10178034" y="0"/>
                  </a:lnTo>
                  <a:lnTo>
                    <a:pt x="10178034" y="7281037"/>
                  </a:lnTo>
                  <a:lnTo>
                    <a:pt x="0" y="7281037"/>
                  </a:lnTo>
                  <a:lnTo>
                    <a:pt x="0" y="0"/>
                  </a:lnTo>
                  <a:close/>
                </a:path>
              </a:pathLst>
            </a:custGeom>
            <a:blipFill>
              <a:blip r:embed="rId3"/>
              <a:stretch>
                <a:fillRect t="-2744" b="-2745"/>
              </a:stretch>
            </a:blipFill>
          </p:spPr>
        </p:sp>
      </p:grpSp>
      <p:sp>
        <p:nvSpPr>
          <p:cNvPr id="6" name="TextBox 6"/>
          <p:cNvSpPr txBox="1"/>
          <p:nvPr/>
        </p:nvSpPr>
        <p:spPr>
          <a:xfrm>
            <a:off x="1028700" y="1028700"/>
            <a:ext cx="9845416" cy="67532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Havuzlama (Pooling) Katmanı</a:t>
            </a:r>
          </a:p>
          <a:p>
            <a:pPr algn="just">
              <a:lnSpc>
                <a:spcPts val="3334"/>
              </a:lnSpc>
            </a:pPr>
            <a:r>
              <a:rPr lang="en-US" sz="2900" spc="284">
                <a:solidFill>
                  <a:srgbClr val="100F0D"/>
                </a:solidFill>
                <a:latin typeface="Roboto"/>
                <a:ea typeface="Roboto"/>
                <a:cs typeface="Roboto"/>
                <a:sym typeface="Roboto"/>
              </a:rPr>
              <a:t>Yandaki görsele baktığımızda veri setimizin normal hali 224x224x64 boyutunda , daha sonra down sampling işlemi yapılmış yani 224x224 buradan 112 x 112 boyutuna indirgenmiş ve daha sonra tekrardan işleyebileceğimiz bir formata getirilmiş</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Burada yaygınca kullanılan iki yöntem vardır Max Pooling ve Average Pooling Evrişim işleminden sonra oluşan çıkış matrisi üzerinde filtreler gezdirmiştik, işte bu gezdirilen filtrelerin ortalamaları alındığında Average Pooling maksimum değerleri alındığında MaxPooling yöntemi kullanılmış olur. </a:t>
            </a:r>
          </a:p>
        </p:txBody>
      </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0665556" y="1314385"/>
            <a:ext cx="7622444" cy="5926929"/>
            <a:chOff x="0" y="0"/>
            <a:chExt cx="10163259" cy="7902572"/>
          </a:xfrm>
        </p:grpSpPr>
        <p:sp>
          <p:nvSpPr>
            <p:cNvPr id="5" name="Freeform 5"/>
            <p:cNvSpPr/>
            <p:nvPr/>
          </p:nvSpPr>
          <p:spPr>
            <a:xfrm>
              <a:off x="0" y="0"/>
              <a:ext cx="10163302" cy="7902575"/>
            </a:xfrm>
            <a:custGeom>
              <a:avLst/>
              <a:gdLst/>
              <a:ahLst/>
              <a:cxnLst/>
              <a:rect l="l" t="t" r="r" b="b"/>
              <a:pathLst>
                <a:path w="10163302" h="7902575">
                  <a:moveTo>
                    <a:pt x="0" y="0"/>
                  </a:moveTo>
                  <a:lnTo>
                    <a:pt x="10163302" y="0"/>
                  </a:lnTo>
                  <a:lnTo>
                    <a:pt x="10163302" y="7902575"/>
                  </a:lnTo>
                  <a:lnTo>
                    <a:pt x="0" y="7902575"/>
                  </a:lnTo>
                  <a:lnTo>
                    <a:pt x="0" y="0"/>
                  </a:lnTo>
                  <a:close/>
                </a:path>
              </a:pathLst>
            </a:custGeom>
            <a:blipFill>
              <a:blip r:embed="rId3"/>
              <a:stretch>
                <a:fillRect/>
              </a:stretch>
            </a:blipFill>
          </p:spPr>
        </p:sp>
      </p:grpSp>
      <p:sp>
        <p:nvSpPr>
          <p:cNvPr id="6" name="TextBox 6"/>
          <p:cNvSpPr txBox="1"/>
          <p:nvPr/>
        </p:nvSpPr>
        <p:spPr>
          <a:xfrm>
            <a:off x="1047750" y="1036403"/>
            <a:ext cx="9689670" cy="50768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Average Pooling</a:t>
            </a:r>
          </a:p>
          <a:p>
            <a:pPr algn="just">
              <a:lnSpc>
                <a:spcPts val="3334"/>
              </a:lnSpc>
            </a:pPr>
            <a:r>
              <a:rPr lang="en-US" sz="2900" spc="284">
                <a:solidFill>
                  <a:srgbClr val="100F0D"/>
                </a:solidFill>
                <a:latin typeface="Roboto"/>
                <a:ea typeface="Roboto"/>
                <a:cs typeface="Roboto"/>
                <a:sym typeface="Roboto"/>
              </a:rPr>
              <a:t>3x3'lük bir matrisimiz var bunun üzerinde</a:t>
            </a:r>
          </a:p>
          <a:p>
            <a:pPr algn="just">
              <a:lnSpc>
                <a:spcPts val="3334"/>
              </a:lnSpc>
            </a:pPr>
            <a:r>
              <a:rPr lang="en-US" sz="2900" spc="284">
                <a:solidFill>
                  <a:srgbClr val="100F0D"/>
                </a:solidFill>
                <a:latin typeface="Roboto"/>
                <a:ea typeface="Roboto"/>
                <a:cs typeface="Roboto"/>
                <a:sym typeface="Roboto"/>
              </a:rPr>
              <a:t>2x2'lik bir filtre gezdiriyoruz ve filtrenin bulunduğu yerin ortalamasını alıyoruz.</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Biz boyut indirgemeyi daha önce yapmıştık, orada özellik çıkardık bu kısımda özellikleri koruyoruz sadece boyut indirgiyoruz. </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Bu işlem, boyutları küçülterek daha az hesaplama maliyeti yaratır ve modelin fazla öğrenmesini engeller.</a:t>
            </a:r>
          </a:p>
        </p:txBody>
      </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950476" y="4425208"/>
            <a:ext cx="14387047" cy="5017483"/>
            <a:chOff x="0" y="0"/>
            <a:chExt cx="19182729" cy="6689977"/>
          </a:xfrm>
        </p:grpSpPr>
        <p:sp>
          <p:nvSpPr>
            <p:cNvPr id="5" name="Freeform 5"/>
            <p:cNvSpPr/>
            <p:nvPr/>
          </p:nvSpPr>
          <p:spPr>
            <a:xfrm>
              <a:off x="0" y="0"/>
              <a:ext cx="19182714" cy="6689979"/>
            </a:xfrm>
            <a:custGeom>
              <a:avLst/>
              <a:gdLst/>
              <a:ahLst/>
              <a:cxnLst/>
              <a:rect l="l" t="t" r="r" b="b"/>
              <a:pathLst>
                <a:path w="19182714" h="6689979">
                  <a:moveTo>
                    <a:pt x="0" y="0"/>
                  </a:moveTo>
                  <a:lnTo>
                    <a:pt x="19182714" y="0"/>
                  </a:lnTo>
                  <a:lnTo>
                    <a:pt x="19182714" y="6689979"/>
                  </a:lnTo>
                  <a:lnTo>
                    <a:pt x="0" y="6689979"/>
                  </a:lnTo>
                  <a:lnTo>
                    <a:pt x="0" y="0"/>
                  </a:lnTo>
                  <a:close/>
                </a:path>
              </a:pathLst>
            </a:custGeom>
            <a:blipFill>
              <a:blip r:embed="rId3"/>
              <a:stretch>
                <a:fillRect l="-8" r="-8"/>
              </a:stretch>
            </a:blipFill>
          </p:spPr>
        </p:sp>
      </p:grpSp>
      <p:sp>
        <p:nvSpPr>
          <p:cNvPr id="6" name="TextBox 6"/>
          <p:cNvSpPr txBox="1"/>
          <p:nvPr/>
        </p:nvSpPr>
        <p:spPr>
          <a:xfrm>
            <a:off x="1028700" y="1028700"/>
            <a:ext cx="16230600" cy="29813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MaxPooling </a:t>
            </a:r>
          </a:p>
          <a:p>
            <a:pPr algn="just">
              <a:lnSpc>
                <a:spcPts val="3334"/>
              </a:lnSpc>
            </a:pPr>
            <a:r>
              <a:rPr lang="en-US" sz="2900" spc="284">
                <a:solidFill>
                  <a:srgbClr val="100F0D"/>
                </a:solidFill>
                <a:latin typeface="Roboto"/>
                <a:ea typeface="Roboto"/>
                <a:cs typeface="Roboto"/>
                <a:sym typeface="Roboto"/>
              </a:rPr>
              <a:t>Elimizde merdivenlerde yürüyen insanlar olan bir resim olsun, buraya evrişim işlemini uyguladığımızda feature’ları çıkardık.</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Daha sonra pooling işlemini gerçekleştirelim burada 500x500 boyutundaki resim 250x250 boyutuna indirgendi. 250x250 boyutuna getirdiğimizde hala aynı öznitelikleri taşıyor oluyoruz. Yani bir bilgi kaybımız yok.</a:t>
            </a:r>
          </a:p>
        </p:txBody>
      </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0640514" cy="50768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Tam Bağlantı(FullyConnected&amp;Flatten) Katmanı</a:t>
            </a:r>
          </a:p>
          <a:p>
            <a:pPr algn="just">
              <a:lnSpc>
                <a:spcPts val="3334"/>
              </a:lnSpc>
            </a:pPr>
            <a:r>
              <a:rPr lang="en-US" sz="2900" spc="284">
                <a:solidFill>
                  <a:srgbClr val="100F0D"/>
                </a:solidFill>
                <a:latin typeface="Roboto"/>
                <a:ea typeface="Roboto"/>
                <a:cs typeface="Roboto"/>
                <a:sym typeface="Roboto"/>
              </a:rPr>
              <a:t>Şuan elimizde bulunan veri matris formatında, matris formatında olan bu veriyi flatten işlemi ile yapay sinir ağının algılayabileceği bir formata getirmeliyiz. </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Elimizde 4 x 4 boyutlarında bir matris olsun bunu tek boyutlu bir diziye çevirmek istediğimizde tek boyutlu 16 elemandan oluşan seri şeklinde çevrilmiş oldu. </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Peki neden bunu yaptık? Yapay sinir ağına bunu gönderecek olduğumuzda inputlardan tek boyutlu bir seri şeklinde verebilmek adına yaptık. </a:t>
            </a:r>
          </a:p>
        </p:txBody>
      </p:sp>
      <p:grpSp>
        <p:nvGrpSpPr>
          <p:cNvPr id="5" name="Group 5"/>
          <p:cNvGrpSpPr/>
          <p:nvPr/>
        </p:nvGrpSpPr>
        <p:grpSpPr>
          <a:xfrm>
            <a:off x="11983548" y="291870"/>
            <a:ext cx="4776476" cy="9703260"/>
            <a:chOff x="0" y="0"/>
            <a:chExt cx="6368635" cy="12937680"/>
          </a:xfrm>
        </p:grpSpPr>
        <p:sp>
          <p:nvSpPr>
            <p:cNvPr id="6" name="Freeform 6"/>
            <p:cNvSpPr/>
            <p:nvPr/>
          </p:nvSpPr>
          <p:spPr>
            <a:xfrm>
              <a:off x="0" y="0"/>
              <a:ext cx="6368669" cy="12937617"/>
            </a:xfrm>
            <a:custGeom>
              <a:avLst/>
              <a:gdLst/>
              <a:ahLst/>
              <a:cxnLst/>
              <a:rect l="l" t="t" r="r" b="b"/>
              <a:pathLst>
                <a:path w="6368669" h="12937617">
                  <a:moveTo>
                    <a:pt x="0" y="0"/>
                  </a:moveTo>
                  <a:lnTo>
                    <a:pt x="6368669" y="0"/>
                  </a:lnTo>
                  <a:lnTo>
                    <a:pt x="6368669" y="12937617"/>
                  </a:lnTo>
                  <a:lnTo>
                    <a:pt x="0" y="12937617"/>
                  </a:lnTo>
                  <a:lnTo>
                    <a:pt x="0" y="0"/>
                  </a:lnTo>
                  <a:close/>
                </a:path>
              </a:pathLst>
            </a:custGeom>
            <a:blipFill>
              <a:blip r:embed="rId3"/>
              <a:stretch>
                <a:fillRect/>
              </a:stretch>
            </a:blipFill>
          </p:spPr>
        </p:sp>
      </p:gr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6230600" cy="29813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Flatten Katmanı</a:t>
            </a:r>
          </a:p>
          <a:p>
            <a:pPr algn="just">
              <a:lnSpc>
                <a:spcPts val="3334"/>
              </a:lnSpc>
            </a:pPr>
            <a:r>
              <a:rPr lang="en-US" sz="2900" spc="284">
                <a:solidFill>
                  <a:srgbClr val="100F0D"/>
                </a:solidFill>
                <a:latin typeface="Roboto"/>
                <a:ea typeface="Roboto"/>
                <a:cs typeface="Roboto"/>
                <a:sym typeface="Roboto"/>
              </a:rPr>
              <a:t>Flatten katmanı, bir sinir ağı içindeki çok boyutlu veriyi tek bir boyuta indirgemek için kullanılır. Genellikle Convolutional katmanlar ve Pooling katmanları sonrasında, veriyi tam bağlantı katmanına hazırlamak için yerleştirilir.</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Bir CNN'de, görüntü üzerinde uygulanan Conv ve Pooling işlemleri sonucunda elde edilen çok boyutlu özellik haritasını, vektör haline getirir.</a:t>
            </a:r>
          </a:p>
        </p:txBody>
      </p:sp>
      <p:grpSp>
        <p:nvGrpSpPr>
          <p:cNvPr id="5" name="Group 5"/>
          <p:cNvGrpSpPr/>
          <p:nvPr/>
        </p:nvGrpSpPr>
        <p:grpSpPr>
          <a:xfrm>
            <a:off x="3336523" y="4010025"/>
            <a:ext cx="11614954" cy="6228519"/>
            <a:chOff x="0" y="0"/>
            <a:chExt cx="15486605" cy="8304692"/>
          </a:xfrm>
        </p:grpSpPr>
        <p:sp>
          <p:nvSpPr>
            <p:cNvPr id="6" name="Freeform 6"/>
            <p:cNvSpPr/>
            <p:nvPr/>
          </p:nvSpPr>
          <p:spPr>
            <a:xfrm>
              <a:off x="0" y="0"/>
              <a:ext cx="15486635" cy="8304657"/>
            </a:xfrm>
            <a:custGeom>
              <a:avLst/>
              <a:gdLst/>
              <a:ahLst/>
              <a:cxnLst/>
              <a:rect l="l" t="t" r="r" b="b"/>
              <a:pathLst>
                <a:path w="15486635" h="8304657">
                  <a:moveTo>
                    <a:pt x="0" y="0"/>
                  </a:moveTo>
                  <a:lnTo>
                    <a:pt x="15486635" y="0"/>
                  </a:lnTo>
                  <a:lnTo>
                    <a:pt x="15486635" y="8304657"/>
                  </a:lnTo>
                  <a:lnTo>
                    <a:pt x="0" y="8304657"/>
                  </a:lnTo>
                  <a:lnTo>
                    <a:pt x="0" y="0"/>
                  </a:lnTo>
                  <a:close/>
                </a:path>
              </a:pathLst>
            </a:custGeom>
            <a:blipFill>
              <a:blip r:embed="rId3"/>
              <a:stretch>
                <a:fillRect t="-26" b="-27"/>
              </a:stretch>
            </a:blipFill>
          </p:spPr>
        </p:sp>
      </p:gr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0516439" y="610764"/>
            <a:ext cx="6965553" cy="8647536"/>
            <a:chOff x="0" y="0"/>
            <a:chExt cx="9287404" cy="11530048"/>
          </a:xfrm>
        </p:grpSpPr>
        <p:sp>
          <p:nvSpPr>
            <p:cNvPr id="5" name="Freeform 5"/>
            <p:cNvSpPr/>
            <p:nvPr/>
          </p:nvSpPr>
          <p:spPr>
            <a:xfrm>
              <a:off x="0" y="0"/>
              <a:ext cx="9287383" cy="11530076"/>
            </a:xfrm>
            <a:custGeom>
              <a:avLst/>
              <a:gdLst/>
              <a:ahLst/>
              <a:cxnLst/>
              <a:rect l="l" t="t" r="r" b="b"/>
              <a:pathLst>
                <a:path w="9287383" h="11530076">
                  <a:moveTo>
                    <a:pt x="0" y="0"/>
                  </a:moveTo>
                  <a:lnTo>
                    <a:pt x="9287383" y="0"/>
                  </a:lnTo>
                  <a:lnTo>
                    <a:pt x="9287383" y="11530076"/>
                  </a:lnTo>
                  <a:lnTo>
                    <a:pt x="0" y="11530076"/>
                  </a:lnTo>
                  <a:lnTo>
                    <a:pt x="0" y="0"/>
                  </a:lnTo>
                  <a:close/>
                </a:path>
              </a:pathLst>
            </a:custGeom>
            <a:blipFill>
              <a:blip r:embed="rId3"/>
              <a:stretch>
                <a:fillRect t="-8211" b="-8211"/>
              </a:stretch>
            </a:blipFill>
          </p:spPr>
        </p:sp>
      </p:grpSp>
      <p:sp>
        <p:nvSpPr>
          <p:cNvPr id="6" name="TextBox 6"/>
          <p:cNvSpPr txBox="1"/>
          <p:nvPr/>
        </p:nvSpPr>
        <p:spPr>
          <a:xfrm>
            <a:off x="1028700" y="1028700"/>
            <a:ext cx="9049410" cy="4686300"/>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Tam Bağlantı (Fully Connected - FC) Katmanı</a:t>
            </a:r>
          </a:p>
          <a:p>
            <a:pPr algn="just">
              <a:lnSpc>
                <a:spcPts val="3334"/>
              </a:lnSpc>
            </a:pPr>
            <a:r>
              <a:rPr lang="en-US" sz="2900" spc="284">
                <a:solidFill>
                  <a:srgbClr val="100F0D"/>
                </a:solidFill>
                <a:latin typeface="Roboto"/>
                <a:ea typeface="Roboto"/>
                <a:cs typeface="Roboto"/>
                <a:sym typeface="Roboto"/>
              </a:rPr>
              <a:t>Tam Bağlantı katmanı, her bir nöronun önceki katmandaki her bir nöron ile bağlantılı olduğu bir yapıdır.</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Bu katman, modelin son kısmında yer alır ve sınıflandırma gibi işlemlerin gerçekleştirilmesinden sorumludur. Burada tüm girdiler, çıkış katmanında yer alan her bir nörona tam anlamıyla bağlıdır.</a:t>
            </a:r>
          </a:p>
        </p:txBody>
      </p:sp>
      <p:sp>
        <p:nvSpPr>
          <p:cNvPr id="7" name="TextBox 7"/>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6230600" cy="5934392"/>
          </a:xfrm>
          <a:prstGeom prst="rect">
            <a:avLst/>
          </a:prstGeom>
        </p:spPr>
        <p:txBody>
          <a:bodyPr lIns="0" tIns="0" rIns="0" bIns="0" rtlCol="0" anchor="t">
            <a:spAutoFit/>
          </a:bodyPr>
          <a:lstStyle/>
          <a:p>
            <a:pPr algn="just">
              <a:lnSpc>
                <a:spcPts val="3679"/>
              </a:lnSpc>
            </a:pPr>
            <a:r>
              <a:rPr lang="en-US" sz="3199" b="1" spc="313">
                <a:solidFill>
                  <a:srgbClr val="100F0D"/>
                </a:solidFill>
                <a:latin typeface="Roboto Bold"/>
                <a:ea typeface="Roboto Bold"/>
                <a:cs typeface="Roboto Bold"/>
                <a:sym typeface="Roboto Bold"/>
              </a:rPr>
              <a:t>Sönümleme (Dropout)</a:t>
            </a:r>
          </a:p>
          <a:p>
            <a:pPr algn="just">
              <a:lnSpc>
                <a:spcPts val="3334"/>
              </a:lnSpc>
            </a:pPr>
            <a:r>
              <a:rPr lang="en-US" sz="2900" spc="284">
                <a:solidFill>
                  <a:srgbClr val="100F0D"/>
                </a:solidFill>
                <a:latin typeface="Roboto"/>
                <a:ea typeface="Roboto"/>
                <a:cs typeface="Roboto"/>
                <a:sym typeface="Roboto"/>
              </a:rPr>
              <a:t>Bu katmanda modelin aşırı öğrenme sorununu engelleyebilmek adına evrişimli sinir ağına ekleye bileceğimiz bir katmandır.</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Sinir ağı içerisinde yer alan nöronların kullanıcı tarafından belirlenen bir oranda rastgele olarak söndürülmesiyle aşırı öğrenmeyi önlemek ve performans arttırmak maksadıyla kullanılan bir yöntemdir.</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Sinir ağlarının bir öğrenme problemi yoktur, genellenebilirlik problemi vardır. Diğer bir ifadeyle aşırı öğrenme problemi var, yani elimizdeki veriyi çok iyi öğreniyor ezberliyor. Ama bizim istediğimiz belirli bir hatayı da barındırmasıdır.</a:t>
            </a:r>
          </a:p>
          <a:p>
            <a:pPr algn="just">
              <a:lnSpc>
                <a:spcPts val="3334"/>
              </a:lnSpc>
            </a:pPr>
            <a:endParaRPr lang="en-US" sz="2900" spc="284">
              <a:solidFill>
                <a:srgbClr val="100F0D"/>
              </a:solidFill>
              <a:latin typeface="Roboto"/>
              <a:ea typeface="Roboto"/>
              <a:cs typeface="Roboto"/>
              <a:sym typeface="Roboto"/>
            </a:endParaRPr>
          </a:p>
          <a:p>
            <a:pPr algn="just">
              <a:lnSpc>
                <a:spcPts val="3334"/>
              </a:lnSpc>
            </a:pPr>
            <a:r>
              <a:rPr lang="en-US" sz="2900" spc="284">
                <a:solidFill>
                  <a:srgbClr val="100F0D"/>
                </a:solidFill>
                <a:latin typeface="Roboto"/>
                <a:ea typeface="Roboto"/>
                <a:cs typeface="Roboto"/>
                <a:sym typeface="Roboto"/>
              </a:rPr>
              <a:t>Bir sonraki sayfadaki görseldeki nöronları rastgele söndürerek öğrenme sürecinde rastgeleliği koruyarak aşırı öğrenmenin önüne geçmeye çalışıyoruz.</a:t>
            </a:r>
          </a:p>
        </p:txBody>
      </p:sp>
      <p:sp>
        <p:nvSpPr>
          <p:cNvPr id="5" name="TextBox 5"/>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5562600" y="5325141"/>
            <a:ext cx="9396566" cy="4999959"/>
            <a:chOff x="0" y="0"/>
            <a:chExt cx="12528755" cy="6666612"/>
          </a:xfrm>
        </p:grpSpPr>
        <p:sp>
          <p:nvSpPr>
            <p:cNvPr id="5" name="Freeform 5"/>
            <p:cNvSpPr/>
            <p:nvPr/>
          </p:nvSpPr>
          <p:spPr>
            <a:xfrm>
              <a:off x="0" y="0"/>
              <a:ext cx="12528804" cy="6666611"/>
            </a:xfrm>
            <a:custGeom>
              <a:avLst/>
              <a:gdLst/>
              <a:ahLst/>
              <a:cxnLst/>
              <a:rect l="l" t="t" r="r" b="b"/>
              <a:pathLst>
                <a:path w="12528804" h="6666611">
                  <a:moveTo>
                    <a:pt x="0" y="0"/>
                  </a:moveTo>
                  <a:lnTo>
                    <a:pt x="12528804" y="0"/>
                  </a:lnTo>
                  <a:lnTo>
                    <a:pt x="12528804" y="6666611"/>
                  </a:lnTo>
                  <a:lnTo>
                    <a:pt x="0" y="6666611"/>
                  </a:lnTo>
                  <a:lnTo>
                    <a:pt x="0" y="0"/>
                  </a:lnTo>
                  <a:close/>
                </a:path>
              </a:pathLst>
            </a:custGeom>
            <a:blipFill>
              <a:blip r:embed="rId3"/>
              <a:stretch>
                <a:fillRect l="-585" r="-585"/>
              </a:stretch>
            </a:blipFill>
          </p:spPr>
        </p:sp>
      </p:grpSp>
      <p:grpSp>
        <p:nvGrpSpPr>
          <p:cNvPr id="6" name="Group 6"/>
          <p:cNvGrpSpPr/>
          <p:nvPr/>
        </p:nvGrpSpPr>
        <p:grpSpPr>
          <a:xfrm>
            <a:off x="5592319" y="481965"/>
            <a:ext cx="7961387" cy="4511439"/>
            <a:chOff x="0" y="0"/>
            <a:chExt cx="10615183" cy="6015252"/>
          </a:xfrm>
        </p:grpSpPr>
        <p:sp>
          <p:nvSpPr>
            <p:cNvPr id="7" name="Freeform 7"/>
            <p:cNvSpPr/>
            <p:nvPr/>
          </p:nvSpPr>
          <p:spPr>
            <a:xfrm>
              <a:off x="0" y="0"/>
              <a:ext cx="10615168" cy="6015228"/>
            </a:xfrm>
            <a:custGeom>
              <a:avLst/>
              <a:gdLst/>
              <a:ahLst/>
              <a:cxnLst/>
              <a:rect l="l" t="t" r="r" b="b"/>
              <a:pathLst>
                <a:path w="10615168" h="6015228">
                  <a:moveTo>
                    <a:pt x="0" y="0"/>
                  </a:moveTo>
                  <a:lnTo>
                    <a:pt x="10615168" y="0"/>
                  </a:lnTo>
                  <a:lnTo>
                    <a:pt x="10615168" y="6015228"/>
                  </a:lnTo>
                  <a:lnTo>
                    <a:pt x="0" y="6015228"/>
                  </a:lnTo>
                  <a:lnTo>
                    <a:pt x="0" y="0"/>
                  </a:lnTo>
                  <a:close/>
                </a:path>
              </a:pathLst>
            </a:custGeom>
            <a:blipFill>
              <a:blip r:embed="rId4"/>
              <a:stretch>
                <a:fillRect t="-4179" b="-4180"/>
              </a:stretch>
            </a:blipFill>
          </p:spPr>
        </p:sp>
      </p:grpSp>
      <p:sp>
        <p:nvSpPr>
          <p:cNvPr id="8" name="TextBox 8"/>
          <p:cNvSpPr txBox="1"/>
          <p:nvPr/>
        </p:nvSpPr>
        <p:spPr>
          <a:xfrm>
            <a:off x="1028700" y="1028700"/>
            <a:ext cx="10640514" cy="437515"/>
          </a:xfrm>
          <a:prstGeom prst="rect">
            <a:avLst/>
          </a:prstGeom>
        </p:spPr>
        <p:txBody>
          <a:bodyPr lIns="0" tIns="0" rIns="0" bIns="0" rtlCol="0" anchor="t">
            <a:spAutoFit/>
          </a:bodyPr>
          <a:lstStyle/>
          <a:p>
            <a:pPr algn="just">
              <a:lnSpc>
                <a:spcPts val="3334"/>
              </a:lnSpc>
            </a:pPr>
            <a:r>
              <a:rPr lang="en-US" sz="2900" b="1" spc="284">
                <a:solidFill>
                  <a:srgbClr val="100F0D"/>
                </a:solidFill>
                <a:latin typeface="Roboto Bold"/>
                <a:ea typeface="Roboto Bold"/>
                <a:cs typeface="Roboto Bold"/>
                <a:sym typeface="Roboto Bold"/>
              </a:rPr>
              <a:t>Sönümleme (Dropout)</a:t>
            </a:r>
          </a:p>
        </p:txBody>
      </p:sp>
      <p:sp>
        <p:nvSpPr>
          <p:cNvPr id="9" name="Freeform 9"/>
          <p:cNvSpPr/>
          <p:nvPr/>
        </p:nvSpPr>
        <p:spPr>
          <a:xfrm>
            <a:off x="11920537" y="4973003"/>
            <a:ext cx="3168967" cy="1457325"/>
          </a:xfrm>
          <a:custGeom>
            <a:avLst/>
            <a:gdLst/>
            <a:ahLst/>
            <a:cxnLst/>
            <a:rect l="l" t="t" r="r" b="b"/>
            <a:pathLst>
              <a:path w="3168967" h="1457325">
                <a:moveTo>
                  <a:pt x="0" y="0"/>
                </a:moveTo>
                <a:lnTo>
                  <a:pt x="3168968" y="0"/>
                </a:lnTo>
                <a:lnTo>
                  <a:pt x="3168968" y="1457325"/>
                </a:lnTo>
                <a:lnTo>
                  <a:pt x="0" y="14573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0" name="Group 10"/>
          <p:cNvGrpSpPr/>
          <p:nvPr/>
        </p:nvGrpSpPr>
        <p:grpSpPr>
          <a:xfrm>
            <a:off x="3375603" y="5153025"/>
            <a:ext cx="12839399" cy="114300"/>
            <a:chOff x="0" y="0"/>
            <a:chExt cx="17119199" cy="152400"/>
          </a:xfrm>
        </p:grpSpPr>
        <p:sp>
          <p:nvSpPr>
            <p:cNvPr id="11" name="Freeform 11"/>
            <p:cNvSpPr/>
            <p:nvPr/>
          </p:nvSpPr>
          <p:spPr>
            <a:xfrm>
              <a:off x="63373" y="0"/>
              <a:ext cx="16992346" cy="152400"/>
            </a:xfrm>
            <a:custGeom>
              <a:avLst/>
              <a:gdLst/>
              <a:ahLst/>
              <a:cxnLst/>
              <a:rect l="l" t="t" r="r" b="b"/>
              <a:pathLst>
                <a:path w="16992346" h="152400">
                  <a:moveTo>
                    <a:pt x="0" y="25400"/>
                  </a:moveTo>
                  <a:lnTo>
                    <a:pt x="16992219" y="0"/>
                  </a:lnTo>
                  <a:lnTo>
                    <a:pt x="16992346" y="127000"/>
                  </a:lnTo>
                  <a:lnTo>
                    <a:pt x="254" y="152400"/>
                  </a:lnTo>
                  <a:close/>
                </a:path>
              </a:pathLst>
            </a:custGeom>
            <a:solidFill>
              <a:srgbClr val="000000"/>
            </a:solidFill>
          </p:spPr>
        </p:sp>
      </p:grpSp>
      <p:sp>
        <p:nvSpPr>
          <p:cNvPr id="12" name="Freeform 12"/>
          <p:cNvSpPr/>
          <p:nvPr/>
        </p:nvSpPr>
        <p:spPr>
          <a:xfrm>
            <a:off x="9863137" y="6374130"/>
            <a:ext cx="315277" cy="408622"/>
          </a:xfrm>
          <a:custGeom>
            <a:avLst/>
            <a:gdLst/>
            <a:ahLst/>
            <a:cxnLst/>
            <a:rect l="l" t="t" r="r" b="b"/>
            <a:pathLst>
              <a:path w="315277" h="408622">
                <a:moveTo>
                  <a:pt x="0" y="0"/>
                </a:moveTo>
                <a:lnTo>
                  <a:pt x="315278" y="0"/>
                </a:lnTo>
                <a:lnTo>
                  <a:pt x="315278" y="408622"/>
                </a:lnTo>
                <a:lnTo>
                  <a:pt x="0" y="4086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16687800" y="9629775"/>
            <a:ext cx="914400" cy="946595"/>
          </a:xfrm>
          <a:prstGeom prst="rect">
            <a:avLst/>
          </a:prstGeom>
        </p:spPr>
        <p:txBody>
          <a:bodyPr lIns="0" tIns="0" rIns="0" bIns="0" rtlCol="0" anchor="t">
            <a:spAutoFit/>
          </a:bodyPr>
          <a:lstStyle/>
          <a:p>
            <a:pPr algn="l">
              <a:lnSpc>
                <a:spcPts val="3479"/>
              </a:lnSpc>
            </a:pPr>
            <a:r>
              <a:rPr lang="en-US" sz="4800" spc="244">
                <a:solidFill>
                  <a:srgbClr val="231F20"/>
                </a:solidFill>
                <a:latin typeface="DM Sans"/>
                <a:ea typeface="DM Sans"/>
                <a:cs typeface="DM Sans"/>
                <a:sym typeface="DM Sans"/>
              </a:rPr>
              <a:t>38</a:t>
            </a:r>
          </a:p>
          <a:p>
            <a:pPr algn="l">
              <a:lnSpc>
                <a:spcPts val="3483"/>
              </a:lnSpc>
            </a:pPr>
            <a:endParaRPr lang="en-US" sz="4800" spc="244">
              <a:solidFill>
                <a:srgbClr val="231F20"/>
              </a:solidFill>
              <a:latin typeface="DM Sans"/>
              <a:ea typeface="DM Sans"/>
              <a:cs typeface="DM Sans"/>
              <a:sym typeface="DM Sans"/>
            </a:endParaRPr>
          </a:p>
        </p:txBody>
      </p:sp>
      <p:grpSp>
        <p:nvGrpSpPr>
          <p:cNvPr id="14" name="Group 14"/>
          <p:cNvGrpSpPr/>
          <p:nvPr/>
        </p:nvGrpSpPr>
        <p:grpSpPr>
          <a:xfrm>
            <a:off x="12103100" y="5435600"/>
            <a:ext cx="2692400" cy="1007428"/>
            <a:chOff x="0" y="0"/>
            <a:chExt cx="3589867" cy="1343237"/>
          </a:xfrm>
        </p:grpSpPr>
        <p:sp>
          <p:nvSpPr>
            <p:cNvPr id="15" name="Freeform 15"/>
            <p:cNvSpPr/>
            <p:nvPr/>
          </p:nvSpPr>
          <p:spPr>
            <a:xfrm>
              <a:off x="16891" y="16891"/>
              <a:ext cx="3556000" cy="1309370"/>
            </a:xfrm>
            <a:custGeom>
              <a:avLst/>
              <a:gdLst/>
              <a:ahLst/>
              <a:cxnLst/>
              <a:rect l="l" t="t" r="r" b="b"/>
              <a:pathLst>
                <a:path w="3556000" h="1309370">
                  <a:moveTo>
                    <a:pt x="0" y="0"/>
                  </a:moveTo>
                  <a:lnTo>
                    <a:pt x="3556000" y="0"/>
                  </a:lnTo>
                  <a:lnTo>
                    <a:pt x="3556000" y="1309370"/>
                  </a:lnTo>
                  <a:lnTo>
                    <a:pt x="0" y="1309370"/>
                  </a:lnTo>
                  <a:close/>
                </a:path>
              </a:pathLst>
            </a:custGeom>
            <a:solidFill>
              <a:srgbClr val="FFFFFF"/>
            </a:solidFill>
          </p:spPr>
        </p:sp>
        <p:sp>
          <p:nvSpPr>
            <p:cNvPr id="16" name="Freeform 16"/>
            <p:cNvSpPr/>
            <p:nvPr/>
          </p:nvSpPr>
          <p:spPr>
            <a:xfrm>
              <a:off x="0" y="0"/>
              <a:ext cx="3589782" cy="1343152"/>
            </a:xfrm>
            <a:custGeom>
              <a:avLst/>
              <a:gdLst/>
              <a:ahLst/>
              <a:cxnLst/>
              <a:rect l="l" t="t" r="r" b="b"/>
              <a:pathLst>
                <a:path w="3589782" h="1343152">
                  <a:moveTo>
                    <a:pt x="16891" y="0"/>
                  </a:moveTo>
                  <a:lnTo>
                    <a:pt x="3572891" y="0"/>
                  </a:lnTo>
                  <a:cubicBezTo>
                    <a:pt x="3582289" y="0"/>
                    <a:pt x="3589782" y="7620"/>
                    <a:pt x="3589782" y="16891"/>
                  </a:cubicBezTo>
                  <a:lnTo>
                    <a:pt x="3589782" y="1326261"/>
                  </a:lnTo>
                  <a:cubicBezTo>
                    <a:pt x="3589782" y="1335659"/>
                    <a:pt x="3582162" y="1343152"/>
                    <a:pt x="3572891" y="1343152"/>
                  </a:cubicBezTo>
                  <a:lnTo>
                    <a:pt x="16891" y="1343152"/>
                  </a:lnTo>
                  <a:cubicBezTo>
                    <a:pt x="7493" y="1343152"/>
                    <a:pt x="0" y="1335532"/>
                    <a:pt x="0" y="1326261"/>
                  </a:cubicBezTo>
                  <a:lnTo>
                    <a:pt x="0" y="16891"/>
                  </a:lnTo>
                  <a:cubicBezTo>
                    <a:pt x="0" y="7620"/>
                    <a:pt x="7620" y="0"/>
                    <a:pt x="16891" y="0"/>
                  </a:cubicBezTo>
                  <a:moveTo>
                    <a:pt x="16891" y="33909"/>
                  </a:moveTo>
                  <a:lnTo>
                    <a:pt x="16891" y="16891"/>
                  </a:lnTo>
                  <a:lnTo>
                    <a:pt x="33909" y="16891"/>
                  </a:lnTo>
                  <a:lnTo>
                    <a:pt x="33909" y="1326261"/>
                  </a:lnTo>
                  <a:lnTo>
                    <a:pt x="16891" y="1326261"/>
                  </a:lnTo>
                  <a:lnTo>
                    <a:pt x="16891" y="1309370"/>
                  </a:lnTo>
                  <a:lnTo>
                    <a:pt x="3572891" y="1309370"/>
                  </a:lnTo>
                  <a:lnTo>
                    <a:pt x="3572891" y="1326261"/>
                  </a:lnTo>
                  <a:lnTo>
                    <a:pt x="3556000" y="1326261"/>
                  </a:lnTo>
                  <a:lnTo>
                    <a:pt x="3556000" y="16891"/>
                  </a:lnTo>
                  <a:lnTo>
                    <a:pt x="3572891" y="16891"/>
                  </a:lnTo>
                  <a:lnTo>
                    <a:pt x="3572891" y="33909"/>
                  </a:lnTo>
                  <a:lnTo>
                    <a:pt x="16891" y="33909"/>
                  </a:lnTo>
                  <a:close/>
                </a:path>
              </a:pathLst>
            </a:custGeom>
            <a:solidFill>
              <a:srgbClr val="FFFFFF"/>
            </a:solidFill>
          </p:spPr>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16230600" cy="467360"/>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Genel Mimarinin Özetlenmesi</a:t>
            </a:r>
          </a:p>
        </p:txBody>
      </p:sp>
      <p:sp>
        <p:nvSpPr>
          <p:cNvPr id="3" name="TextBox 3"/>
          <p:cNvSpPr txBox="1"/>
          <p:nvPr/>
        </p:nvSpPr>
        <p:spPr>
          <a:xfrm>
            <a:off x="1028700" y="541655"/>
            <a:ext cx="16230600" cy="487045"/>
          </a:xfrm>
          <a:prstGeom prst="rect">
            <a:avLst/>
          </a:prstGeom>
        </p:spPr>
        <p:txBody>
          <a:bodyPr lIns="0" tIns="0" rIns="0" bIns="0" rtlCol="0" anchor="t">
            <a:spAutoFit/>
          </a:bodyPr>
          <a:lstStyle/>
          <a:p>
            <a:pPr algn="just">
              <a:lnSpc>
                <a:spcPts val="3679"/>
              </a:lnSpc>
            </a:pPr>
            <a:r>
              <a:rPr lang="en-US" sz="3199" b="1" spc="313">
                <a:solidFill>
                  <a:srgbClr val="100F0D"/>
                </a:solidFill>
                <a:latin typeface="Roboto Bold"/>
                <a:ea typeface="Roboto Bold"/>
                <a:cs typeface="Roboto Bold"/>
                <a:sym typeface="Roboto Bold"/>
              </a:rPr>
              <a:t>4.KİŞİ</a:t>
            </a:r>
          </a:p>
        </p:txBody>
      </p:sp>
      <p:grpSp>
        <p:nvGrpSpPr>
          <p:cNvPr id="4" name="Group 4"/>
          <p:cNvGrpSpPr/>
          <p:nvPr/>
        </p:nvGrpSpPr>
        <p:grpSpPr>
          <a:xfrm>
            <a:off x="2819400" y="1496060"/>
            <a:ext cx="11963400" cy="5538692"/>
            <a:chOff x="0" y="0"/>
            <a:chExt cx="15951200" cy="7384923"/>
          </a:xfrm>
        </p:grpSpPr>
        <p:sp>
          <p:nvSpPr>
            <p:cNvPr id="5" name="Freeform 5"/>
            <p:cNvSpPr/>
            <p:nvPr/>
          </p:nvSpPr>
          <p:spPr>
            <a:xfrm>
              <a:off x="0" y="0"/>
              <a:ext cx="15951200" cy="7384923"/>
            </a:xfrm>
            <a:custGeom>
              <a:avLst/>
              <a:gdLst/>
              <a:ahLst/>
              <a:cxnLst/>
              <a:rect l="l" t="t" r="r" b="b"/>
              <a:pathLst>
                <a:path w="15951200" h="7384923">
                  <a:moveTo>
                    <a:pt x="0" y="0"/>
                  </a:moveTo>
                  <a:lnTo>
                    <a:pt x="15951200" y="0"/>
                  </a:lnTo>
                  <a:lnTo>
                    <a:pt x="15951200" y="7384923"/>
                  </a:lnTo>
                  <a:lnTo>
                    <a:pt x="0" y="7384923"/>
                  </a:lnTo>
                  <a:lnTo>
                    <a:pt x="0" y="0"/>
                  </a:lnTo>
                  <a:close/>
                </a:path>
              </a:pathLst>
            </a:custGeom>
            <a:blipFill>
              <a:blip r:embed="rId2"/>
              <a:stretch>
                <a:fillRect l="-17884" r="-17884"/>
              </a:stretch>
            </a:blipFill>
          </p:spPr>
        </p:sp>
      </p:grpSp>
      <p:sp>
        <p:nvSpPr>
          <p:cNvPr id="6" name="TextBox 6"/>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39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6230600" cy="21431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İnsanların Nesneleri Algılama Süreci</a:t>
            </a:r>
          </a:p>
          <a:p>
            <a:pPr algn="just">
              <a:lnSpc>
                <a:spcPts val="3334"/>
              </a:lnSpc>
            </a:pPr>
            <a:r>
              <a:rPr lang="en-US" sz="2900" spc="284">
                <a:solidFill>
                  <a:srgbClr val="100F0D"/>
                </a:solidFill>
                <a:latin typeface="Roboto"/>
                <a:ea typeface="Roboto"/>
                <a:cs typeface="Roboto"/>
                <a:sym typeface="Roboto"/>
              </a:rPr>
              <a:t>Bir nesneye baktığımızda, beynimiz o nesnenin tanımlayıcı özelliklerini hızlıca işlemeye başlar. Örneğin, bir evi tanımlarken onun kapıları, pencereleri, çatı yapısı gibi belirgin özelliklerine odaklanırken, bir arabayı tanımlarken de tekerlekleri, farları, plakası gibi ayırt edici özelliklerine dikkat ederiz. </a:t>
            </a:r>
          </a:p>
        </p:txBody>
      </p:sp>
      <p:sp>
        <p:nvSpPr>
          <p:cNvPr id="5" name="TextBox 5"/>
          <p:cNvSpPr txBox="1"/>
          <p:nvPr/>
        </p:nvSpPr>
        <p:spPr>
          <a:xfrm>
            <a:off x="1028700" y="3789191"/>
            <a:ext cx="9203583" cy="37903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Bu süreçte, gözlerimizden gelen bilgi, sinir sistemimiz aracılığıyla hızlıca işlenir ve sonuçta beynimizde belirli bir nesne imajı oluşur. Böylece, genel hatlarıyla nesneleri ayırt etme yeteneği, günlük hayatımızda hızlı ve etkili kararlar almamıza yardımcı olur. Beynimizin bu tür bir işlem yapma yeteneği, çok sayıda öğrenme ve deneyim süreci sonucunda gelişmiştir. </a:t>
            </a:r>
          </a:p>
        </p:txBody>
      </p:sp>
      <p:grpSp>
        <p:nvGrpSpPr>
          <p:cNvPr id="6" name="Group 6"/>
          <p:cNvGrpSpPr/>
          <p:nvPr/>
        </p:nvGrpSpPr>
        <p:grpSpPr>
          <a:xfrm>
            <a:off x="10501455" y="3630288"/>
            <a:ext cx="7103679" cy="4759465"/>
            <a:chOff x="0" y="0"/>
            <a:chExt cx="9471572" cy="6345953"/>
          </a:xfrm>
        </p:grpSpPr>
        <p:sp>
          <p:nvSpPr>
            <p:cNvPr id="7" name="Freeform 7"/>
            <p:cNvSpPr/>
            <p:nvPr/>
          </p:nvSpPr>
          <p:spPr>
            <a:xfrm>
              <a:off x="0" y="0"/>
              <a:ext cx="9471533" cy="6345936"/>
            </a:xfrm>
            <a:custGeom>
              <a:avLst/>
              <a:gdLst/>
              <a:ahLst/>
              <a:cxnLst/>
              <a:rect l="l" t="t" r="r" b="b"/>
              <a:pathLst>
                <a:path w="9471533" h="6345936">
                  <a:moveTo>
                    <a:pt x="0" y="0"/>
                  </a:moveTo>
                  <a:lnTo>
                    <a:pt x="9471533" y="0"/>
                  </a:lnTo>
                  <a:lnTo>
                    <a:pt x="9471533" y="6345936"/>
                  </a:lnTo>
                  <a:lnTo>
                    <a:pt x="0" y="6345936"/>
                  </a:lnTo>
                  <a:lnTo>
                    <a:pt x="0" y="0"/>
                  </a:lnTo>
                  <a:close/>
                </a:path>
              </a:pathLst>
            </a:custGeom>
            <a:blipFill>
              <a:blip r:embed="rId3"/>
              <a:stretch>
                <a:fillRect t="-27" b="-27"/>
              </a:stretch>
            </a:blipFill>
          </p:spPr>
        </p:sp>
      </p:grpSp>
      <p:sp>
        <p:nvSpPr>
          <p:cNvPr id="8" name="TextBox 8"/>
          <p:cNvSpPr txBox="1"/>
          <p:nvPr/>
        </p:nvSpPr>
        <p:spPr>
          <a:xfrm>
            <a:off x="16687800" y="9629775"/>
            <a:ext cx="304800" cy="293438"/>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14600" y="556219"/>
            <a:ext cx="11963400" cy="5538692"/>
            <a:chOff x="0" y="0"/>
            <a:chExt cx="15951200" cy="7384923"/>
          </a:xfrm>
        </p:grpSpPr>
        <p:sp>
          <p:nvSpPr>
            <p:cNvPr id="3" name="Freeform 3"/>
            <p:cNvSpPr/>
            <p:nvPr/>
          </p:nvSpPr>
          <p:spPr>
            <a:xfrm>
              <a:off x="0" y="0"/>
              <a:ext cx="15951200" cy="7384923"/>
            </a:xfrm>
            <a:custGeom>
              <a:avLst/>
              <a:gdLst/>
              <a:ahLst/>
              <a:cxnLst/>
              <a:rect l="l" t="t" r="r" b="b"/>
              <a:pathLst>
                <a:path w="15951200" h="7384923">
                  <a:moveTo>
                    <a:pt x="0" y="0"/>
                  </a:moveTo>
                  <a:lnTo>
                    <a:pt x="15951200" y="0"/>
                  </a:lnTo>
                  <a:lnTo>
                    <a:pt x="15951200" y="7384923"/>
                  </a:lnTo>
                  <a:lnTo>
                    <a:pt x="0" y="7384923"/>
                  </a:lnTo>
                  <a:lnTo>
                    <a:pt x="0" y="0"/>
                  </a:lnTo>
                  <a:close/>
                </a:path>
              </a:pathLst>
            </a:custGeom>
            <a:blipFill>
              <a:blip r:embed="rId2"/>
              <a:stretch>
                <a:fillRect l="-17884" r="-17884"/>
              </a:stretch>
            </a:blipFill>
          </p:spPr>
        </p:sp>
      </p:grpSp>
      <p:sp>
        <p:nvSpPr>
          <p:cNvPr id="4" name="TextBox 4"/>
          <p:cNvSpPr txBox="1"/>
          <p:nvPr/>
        </p:nvSpPr>
        <p:spPr>
          <a:xfrm>
            <a:off x="2514600" y="6096000"/>
            <a:ext cx="13487400" cy="3557140"/>
          </a:xfrm>
          <a:prstGeom prst="rect">
            <a:avLst/>
          </a:prstGeom>
        </p:spPr>
        <p:txBody>
          <a:bodyPr lIns="0" tIns="0" rIns="0" bIns="0" rtlCol="0" anchor="t">
            <a:spAutoFit/>
          </a:bodyPr>
          <a:lstStyle/>
          <a:p>
            <a:pPr marL="349885" lvl="1" indent="-174942" algn="l">
              <a:lnSpc>
                <a:spcPts val="3723"/>
              </a:lnSpc>
              <a:buAutoNum type="arabicPeriod"/>
            </a:pPr>
            <a:r>
              <a:rPr lang="en-US" sz="2900" b="1">
                <a:solidFill>
                  <a:srgbClr val="000000"/>
                </a:solidFill>
                <a:latin typeface="Roboto Bold"/>
                <a:ea typeface="Roboto Bold"/>
                <a:cs typeface="Roboto Bold"/>
                <a:sym typeface="Roboto Bold"/>
              </a:rPr>
              <a:t>Girdi Görüntüsü (Input Image)</a:t>
            </a:r>
            <a:r>
              <a:rPr lang="en-US" sz="2900">
                <a:solidFill>
                  <a:srgbClr val="000000"/>
                </a:solidFill>
                <a:latin typeface="Roboto"/>
                <a:ea typeface="Roboto"/>
                <a:cs typeface="Roboto"/>
                <a:sym typeface="Roboto"/>
              </a:rPr>
              <a:t>: İlk adımda, bir görüntü (bu örnekte bir kuşun resmi) modele giriş olarak veriliyor.</a:t>
            </a:r>
          </a:p>
          <a:p>
            <a:pPr marL="349885" lvl="1" indent="-174942" algn="l">
              <a:lnSpc>
                <a:spcPts val="3723"/>
              </a:lnSpc>
              <a:buAutoNum type="arabicPeriod"/>
            </a:pPr>
            <a:r>
              <a:rPr lang="en-US" sz="2900" b="1">
                <a:solidFill>
                  <a:srgbClr val="000000"/>
                </a:solidFill>
                <a:latin typeface="Roboto Bold"/>
                <a:ea typeface="Roboto Bold"/>
                <a:cs typeface="Roboto Bold"/>
                <a:sym typeface="Roboto Bold"/>
              </a:rPr>
              <a:t>Convolution (Evrişim) ve Nonlinearity (Doğrusal Olmayan Aktivasyonlar)</a:t>
            </a:r>
            <a:r>
              <a:rPr lang="en-US" sz="2900">
                <a:solidFill>
                  <a:srgbClr val="000000"/>
                </a:solidFill>
                <a:latin typeface="Roboto"/>
                <a:ea typeface="Roboto"/>
                <a:cs typeface="Roboto"/>
                <a:sym typeface="Roboto"/>
              </a:rPr>
              <a:t>: Görüntü üzerinde evrişimsel filtreler uygulanır. Bu filtreler, görüntüdeki kenarlar, dokular gibi önemli özellikleri çıkarır. Filtre uygulaması sonrasında doğrusal olmayan aktivasyon fonksiyonları (örneğin ReLU) kullanılır.</a:t>
            </a:r>
          </a:p>
          <a:p>
            <a:pPr marL="349885" lvl="1" indent="-174942" algn="just">
              <a:lnSpc>
                <a:spcPts val="3679"/>
              </a:lnSpc>
            </a:pPr>
            <a:endParaRPr lang="en-US" sz="2900">
              <a:solidFill>
                <a:srgbClr val="000000"/>
              </a:solidFill>
              <a:latin typeface="Roboto"/>
              <a:ea typeface="Roboto"/>
              <a:cs typeface="Roboto"/>
              <a:sym typeface="Roboto"/>
            </a:endParaRPr>
          </a:p>
        </p:txBody>
      </p:sp>
      <p:sp>
        <p:nvSpPr>
          <p:cNvPr id="5" name="TextBox 5"/>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14600" y="556219"/>
            <a:ext cx="11963400" cy="5538692"/>
            <a:chOff x="0" y="0"/>
            <a:chExt cx="15951200" cy="7384923"/>
          </a:xfrm>
        </p:grpSpPr>
        <p:sp>
          <p:nvSpPr>
            <p:cNvPr id="3" name="Freeform 3"/>
            <p:cNvSpPr/>
            <p:nvPr/>
          </p:nvSpPr>
          <p:spPr>
            <a:xfrm>
              <a:off x="0" y="0"/>
              <a:ext cx="15951200" cy="7384923"/>
            </a:xfrm>
            <a:custGeom>
              <a:avLst/>
              <a:gdLst/>
              <a:ahLst/>
              <a:cxnLst/>
              <a:rect l="l" t="t" r="r" b="b"/>
              <a:pathLst>
                <a:path w="15951200" h="7384923">
                  <a:moveTo>
                    <a:pt x="0" y="0"/>
                  </a:moveTo>
                  <a:lnTo>
                    <a:pt x="15951200" y="0"/>
                  </a:lnTo>
                  <a:lnTo>
                    <a:pt x="15951200" y="7384923"/>
                  </a:lnTo>
                  <a:lnTo>
                    <a:pt x="0" y="7384923"/>
                  </a:lnTo>
                  <a:lnTo>
                    <a:pt x="0" y="0"/>
                  </a:lnTo>
                  <a:close/>
                </a:path>
              </a:pathLst>
            </a:custGeom>
            <a:blipFill>
              <a:blip r:embed="rId2"/>
              <a:stretch>
                <a:fillRect l="-17884" r="-17884"/>
              </a:stretch>
            </a:blipFill>
          </p:spPr>
        </p:sp>
      </p:grpSp>
      <p:sp>
        <p:nvSpPr>
          <p:cNvPr id="4" name="TextBox 4"/>
          <p:cNvSpPr txBox="1"/>
          <p:nvPr/>
        </p:nvSpPr>
        <p:spPr>
          <a:xfrm>
            <a:off x="2606040" y="6099265"/>
            <a:ext cx="13228320" cy="3484103"/>
          </a:xfrm>
          <a:prstGeom prst="rect">
            <a:avLst/>
          </a:prstGeom>
        </p:spPr>
        <p:txBody>
          <a:bodyPr lIns="0" tIns="0" rIns="0" bIns="0" rtlCol="0" anchor="t">
            <a:spAutoFit/>
          </a:bodyPr>
          <a:lstStyle/>
          <a:p>
            <a:pPr algn="l">
              <a:lnSpc>
                <a:spcPts val="3723"/>
              </a:lnSpc>
            </a:pPr>
            <a:r>
              <a:rPr lang="en-US" sz="2900" b="1">
                <a:solidFill>
                  <a:srgbClr val="000000"/>
                </a:solidFill>
                <a:latin typeface="Roboto Bold"/>
                <a:ea typeface="Roboto Bold"/>
                <a:cs typeface="Roboto Bold"/>
                <a:sym typeface="Roboto Bold"/>
              </a:rPr>
              <a:t>3. Max Pooling (Maks Havuzlama)</a:t>
            </a:r>
            <a:r>
              <a:rPr lang="en-US" sz="2900">
                <a:solidFill>
                  <a:srgbClr val="000000"/>
                </a:solidFill>
                <a:latin typeface="Roboto"/>
                <a:ea typeface="Roboto"/>
                <a:cs typeface="Roboto"/>
                <a:sym typeface="Roboto"/>
              </a:rPr>
              <a:t>: Pooling katmanları, görüntünün boyutunu küçültmek için kullanılır. Bu işlem, modelin daha az veriyle çalışmasını sağlar ve aynı zamanda önemli özelliklerin korunmasına yardımcı olur. Max pooling, belirli bir alandaki en yüksek değeri alarak önemli bilgileri seçer.</a:t>
            </a:r>
          </a:p>
          <a:p>
            <a:pPr algn="l">
              <a:lnSpc>
                <a:spcPts val="3723"/>
              </a:lnSpc>
            </a:pPr>
            <a:r>
              <a:rPr lang="en-US" sz="2900" b="1">
                <a:solidFill>
                  <a:srgbClr val="000000"/>
                </a:solidFill>
                <a:latin typeface="Roboto Bold"/>
                <a:ea typeface="Roboto Bold"/>
                <a:cs typeface="Roboto Bold"/>
                <a:sym typeface="Roboto Bold"/>
              </a:rPr>
              <a:t>4. Fully Connected Layers (Tam Bağlantılı Katmanlar)</a:t>
            </a:r>
            <a:r>
              <a:rPr lang="en-US" sz="2900">
                <a:solidFill>
                  <a:srgbClr val="000000"/>
                </a:solidFill>
                <a:latin typeface="Roboto"/>
                <a:ea typeface="Roboto"/>
                <a:cs typeface="Roboto"/>
                <a:sym typeface="Roboto"/>
              </a:rPr>
              <a:t>: Pooling sonrası elde edilen özellik haritaları, tamamen bağlantılı katmanlara aktarılır. Bu katmanlar, elde edilen bilgileri kullanarak sınıflandırma yapar.</a:t>
            </a:r>
          </a:p>
        </p:txBody>
      </p:sp>
      <p:sp>
        <p:nvSpPr>
          <p:cNvPr id="5" name="TextBox 5"/>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14600" y="556219"/>
            <a:ext cx="11963400" cy="5538692"/>
            <a:chOff x="0" y="0"/>
            <a:chExt cx="15951200" cy="7384923"/>
          </a:xfrm>
        </p:grpSpPr>
        <p:sp>
          <p:nvSpPr>
            <p:cNvPr id="3" name="Freeform 3"/>
            <p:cNvSpPr/>
            <p:nvPr/>
          </p:nvSpPr>
          <p:spPr>
            <a:xfrm>
              <a:off x="0" y="0"/>
              <a:ext cx="15951200" cy="7384923"/>
            </a:xfrm>
            <a:custGeom>
              <a:avLst/>
              <a:gdLst/>
              <a:ahLst/>
              <a:cxnLst/>
              <a:rect l="l" t="t" r="r" b="b"/>
              <a:pathLst>
                <a:path w="15951200" h="7384923">
                  <a:moveTo>
                    <a:pt x="0" y="0"/>
                  </a:moveTo>
                  <a:lnTo>
                    <a:pt x="15951200" y="0"/>
                  </a:lnTo>
                  <a:lnTo>
                    <a:pt x="15951200" y="7384923"/>
                  </a:lnTo>
                  <a:lnTo>
                    <a:pt x="0" y="7384923"/>
                  </a:lnTo>
                  <a:lnTo>
                    <a:pt x="0" y="0"/>
                  </a:lnTo>
                  <a:close/>
                </a:path>
              </a:pathLst>
            </a:custGeom>
            <a:blipFill>
              <a:blip r:embed="rId2"/>
              <a:stretch>
                <a:fillRect l="-17884" r="-17884"/>
              </a:stretch>
            </a:blipFill>
          </p:spPr>
        </p:sp>
      </p:grpSp>
      <p:sp>
        <p:nvSpPr>
          <p:cNvPr id="4" name="TextBox 4"/>
          <p:cNvSpPr txBox="1"/>
          <p:nvPr/>
        </p:nvSpPr>
        <p:spPr>
          <a:xfrm>
            <a:off x="2606040" y="6099265"/>
            <a:ext cx="13228320" cy="2502744"/>
          </a:xfrm>
          <a:prstGeom prst="rect">
            <a:avLst/>
          </a:prstGeom>
        </p:spPr>
        <p:txBody>
          <a:bodyPr lIns="0" tIns="0" rIns="0" bIns="0" rtlCol="0" anchor="t">
            <a:spAutoFit/>
          </a:bodyPr>
          <a:lstStyle/>
          <a:p>
            <a:pPr algn="l">
              <a:lnSpc>
                <a:spcPts val="3723"/>
              </a:lnSpc>
            </a:pPr>
            <a:r>
              <a:rPr lang="en-US" sz="2900" b="1">
                <a:solidFill>
                  <a:srgbClr val="000000"/>
                </a:solidFill>
                <a:latin typeface="Roboto Bold"/>
                <a:ea typeface="Roboto Bold"/>
                <a:cs typeface="Roboto Bold"/>
                <a:sym typeface="Roboto Bold"/>
              </a:rPr>
              <a:t>5. Çıkış (Output)</a:t>
            </a:r>
            <a:r>
              <a:rPr lang="en-US" sz="2900">
                <a:solidFill>
                  <a:srgbClr val="000000"/>
                </a:solidFill>
                <a:latin typeface="Roboto"/>
                <a:ea typeface="Roboto"/>
                <a:cs typeface="Roboto"/>
                <a:sym typeface="Roboto"/>
              </a:rPr>
              <a:t>: Son olarak, model belirli kategoriler arasında tahmin yapar. Bu örnekte, görüntünün bir kuş, gün batımı, köpek veya kedi olup olmadığına karar verilir. Her sınıf için bir olasılık değeri (P_bird, P_sunset, vb.) hesaplanır. Model, en yüksek olasılığa sahip sınıfı seçer.</a:t>
            </a:r>
          </a:p>
          <a:p>
            <a:pPr algn="l">
              <a:lnSpc>
                <a:spcPts val="3723"/>
              </a:lnSpc>
            </a:pPr>
            <a:endParaRPr lang="en-US" sz="2900">
              <a:solidFill>
                <a:srgbClr val="000000"/>
              </a:solidFill>
              <a:latin typeface="Roboto"/>
              <a:ea typeface="Roboto"/>
              <a:cs typeface="Roboto"/>
              <a:sym typeface="Roboto"/>
            </a:endParaRPr>
          </a:p>
        </p:txBody>
      </p:sp>
      <p:sp>
        <p:nvSpPr>
          <p:cNvPr id="5" name="TextBox 5"/>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05000" y="1181100"/>
            <a:ext cx="8420100" cy="7689284"/>
          </a:xfrm>
          <a:prstGeom prst="rect">
            <a:avLst/>
          </a:prstGeom>
        </p:spPr>
        <p:txBody>
          <a:bodyPr lIns="0" tIns="0" rIns="0" bIns="0" rtlCol="0" anchor="t">
            <a:spAutoFit/>
          </a:bodyPr>
          <a:lstStyle/>
          <a:p>
            <a:pPr algn="just">
              <a:lnSpc>
                <a:spcPts val="3679"/>
              </a:lnSpc>
            </a:pPr>
            <a:r>
              <a:rPr lang="en-US" sz="3199" b="1" spc="313">
                <a:solidFill>
                  <a:srgbClr val="100F0D"/>
                </a:solidFill>
                <a:latin typeface="Roboto Bold"/>
                <a:ea typeface="Roboto Bold"/>
                <a:cs typeface="Roboto Bold"/>
                <a:sym typeface="Roboto Bold"/>
              </a:rPr>
              <a:t>LeNet-5</a:t>
            </a:r>
          </a:p>
          <a:p>
            <a:pPr algn="l">
              <a:lnSpc>
                <a:spcPts val="3479"/>
              </a:lnSpc>
            </a:pPr>
            <a:endParaRPr lang="en-US" sz="3199" b="1" spc="313">
              <a:solidFill>
                <a:srgbClr val="100F0D"/>
              </a:solidFill>
              <a:latin typeface="Roboto Bold"/>
              <a:ea typeface="Roboto Bold"/>
              <a:cs typeface="Roboto Bold"/>
              <a:sym typeface="Roboto Bold"/>
            </a:endParaRPr>
          </a:p>
          <a:p>
            <a:pPr algn="l">
              <a:lnSpc>
                <a:spcPts val="3479"/>
              </a:lnSpc>
            </a:pPr>
            <a:r>
              <a:rPr lang="en-US" sz="2900" spc="283">
                <a:solidFill>
                  <a:srgbClr val="000000"/>
                </a:solidFill>
                <a:latin typeface="Roboto"/>
                <a:ea typeface="Roboto"/>
                <a:cs typeface="Roboto"/>
                <a:sym typeface="Roboto"/>
              </a:rPr>
              <a:t>LeNet-5, 1998'de Yann LeCun tarafından tanıtılan ve el yazısı rakamları tanımak için geliştirilen önemli bir CNN (Convolutional Neural Network) modelidir. Bu model, görüntülerin konumsal yapısını koruyarak yerel ilişkileri daha iyi anlamasını sağlar ve daha az parametre ile daha verimli sonuçlar elde eder. LeNet, o dönemde popüler olan destek vektör makinelerine kıyasla üstün sonuçlar elde etti ve CNN'lerin geri yayılma algoritması ile eğitilebileceğini gösteren ilk çalışmalardan biri oldu. ATM makinelerinde el yazısı rakamları tanıma gibi uygulamalarda kullanıldı ve bilgisayarla görme alanında CNN'lerin gelişiminde önemli bir adım olarak kabul edilir.</a:t>
            </a:r>
          </a:p>
          <a:p>
            <a:pPr algn="just">
              <a:lnSpc>
                <a:spcPts val="3679"/>
              </a:lnSpc>
            </a:pPr>
            <a:endParaRPr lang="en-US" sz="2900" spc="283">
              <a:solidFill>
                <a:srgbClr val="000000"/>
              </a:solidFill>
              <a:latin typeface="Roboto"/>
              <a:ea typeface="Roboto"/>
              <a:cs typeface="Roboto"/>
              <a:sym typeface="Roboto"/>
            </a:endParaRPr>
          </a:p>
        </p:txBody>
      </p:sp>
      <p:sp>
        <p:nvSpPr>
          <p:cNvPr id="3" name="Freeform 3"/>
          <p:cNvSpPr/>
          <p:nvPr/>
        </p:nvSpPr>
        <p:spPr>
          <a:xfrm>
            <a:off x="10820400" y="1181100"/>
            <a:ext cx="7391400" cy="7391400"/>
          </a:xfrm>
          <a:custGeom>
            <a:avLst/>
            <a:gdLst/>
            <a:ahLst/>
            <a:cxnLst/>
            <a:rect l="l" t="t" r="r" b="b"/>
            <a:pathLst>
              <a:path w="7391400" h="7391400">
                <a:moveTo>
                  <a:pt x="0" y="0"/>
                </a:moveTo>
                <a:lnTo>
                  <a:pt x="7391400" y="0"/>
                </a:lnTo>
                <a:lnTo>
                  <a:pt x="7391400" y="7391400"/>
                </a:lnTo>
                <a:lnTo>
                  <a:pt x="0" y="7391400"/>
                </a:lnTo>
                <a:lnTo>
                  <a:pt x="0" y="0"/>
                </a:lnTo>
                <a:close/>
              </a:path>
            </a:pathLst>
          </a:custGeom>
          <a:blipFill>
            <a:blip r:embed="rId2"/>
            <a:stretch>
              <a:fillRect/>
            </a:stretch>
          </a:blipFill>
        </p:spPr>
      </p:sp>
      <p:sp>
        <p:nvSpPr>
          <p:cNvPr id="4" name="TextBox 4"/>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63635" y="1052647"/>
            <a:ext cx="11353800" cy="3048000"/>
          </a:xfrm>
          <a:custGeom>
            <a:avLst/>
            <a:gdLst/>
            <a:ahLst/>
            <a:cxnLst/>
            <a:rect l="l" t="t" r="r" b="b"/>
            <a:pathLst>
              <a:path w="11353800" h="3048000">
                <a:moveTo>
                  <a:pt x="0" y="0"/>
                </a:moveTo>
                <a:lnTo>
                  <a:pt x="11353800" y="0"/>
                </a:lnTo>
                <a:lnTo>
                  <a:pt x="11353800" y="3048000"/>
                </a:lnTo>
                <a:lnTo>
                  <a:pt x="0" y="3048000"/>
                </a:lnTo>
                <a:lnTo>
                  <a:pt x="0" y="0"/>
                </a:lnTo>
                <a:close/>
              </a:path>
            </a:pathLst>
          </a:custGeom>
          <a:blipFill>
            <a:blip r:embed="rId2"/>
            <a:stretch>
              <a:fillRect r="-6046" b="-30420"/>
            </a:stretch>
          </a:blipFill>
        </p:spPr>
      </p:sp>
      <p:sp>
        <p:nvSpPr>
          <p:cNvPr id="3" name="TextBox 3"/>
          <p:cNvSpPr txBox="1"/>
          <p:nvPr/>
        </p:nvSpPr>
        <p:spPr>
          <a:xfrm>
            <a:off x="1974669" y="449367"/>
            <a:ext cx="3855720" cy="512385"/>
          </a:xfrm>
          <a:prstGeom prst="rect">
            <a:avLst/>
          </a:prstGeom>
        </p:spPr>
        <p:txBody>
          <a:bodyPr lIns="0" tIns="0" rIns="0" bIns="0" rtlCol="0" anchor="t">
            <a:spAutoFit/>
          </a:bodyPr>
          <a:lstStyle/>
          <a:p>
            <a:pPr algn="l">
              <a:lnSpc>
                <a:spcPts val="3840"/>
              </a:lnSpc>
            </a:pPr>
            <a:r>
              <a:rPr lang="en-US" sz="3200" b="1">
                <a:solidFill>
                  <a:srgbClr val="000000"/>
                </a:solidFill>
                <a:latin typeface="Roboto Bold"/>
                <a:ea typeface="Roboto Bold"/>
                <a:cs typeface="Roboto Bold"/>
                <a:sym typeface="Roboto Bold"/>
              </a:rPr>
              <a:t>LeNet-5 Mimarisi</a:t>
            </a:r>
          </a:p>
        </p:txBody>
      </p:sp>
      <p:sp>
        <p:nvSpPr>
          <p:cNvPr id="4" name="TextBox 4"/>
          <p:cNvSpPr txBox="1"/>
          <p:nvPr/>
        </p:nvSpPr>
        <p:spPr>
          <a:xfrm>
            <a:off x="1920241" y="4108267"/>
            <a:ext cx="14752320" cy="5429571"/>
          </a:xfrm>
          <a:prstGeom prst="rect">
            <a:avLst/>
          </a:prstGeom>
        </p:spPr>
        <p:txBody>
          <a:bodyPr lIns="0" tIns="0" rIns="0" bIns="0" rtlCol="0" anchor="t">
            <a:spAutoFit/>
          </a:bodyPr>
          <a:lstStyle/>
          <a:p>
            <a:pPr marL="349885" lvl="1" indent="-174942" algn="l">
              <a:lnSpc>
                <a:spcPts val="3723"/>
              </a:lnSpc>
              <a:buAutoNum type="arabicPeriod"/>
            </a:pPr>
            <a:r>
              <a:rPr lang="en-US" sz="2900" b="1">
                <a:solidFill>
                  <a:srgbClr val="000000"/>
                </a:solidFill>
                <a:latin typeface="Roboto Bold"/>
                <a:ea typeface="Roboto Bold"/>
                <a:cs typeface="Roboto Bold"/>
                <a:sym typeface="Roboto Bold"/>
              </a:rPr>
              <a:t>Evrişimli Kodlayıcı (Convolutional Encoder)</a:t>
            </a:r>
            <a:r>
              <a:rPr lang="en-US" sz="2900">
                <a:solidFill>
                  <a:srgbClr val="000000"/>
                </a:solidFill>
                <a:latin typeface="Roboto"/>
                <a:ea typeface="Roboto"/>
                <a:cs typeface="Roboto"/>
                <a:sym typeface="Roboto"/>
              </a:rPr>
              <a:t>:</a:t>
            </a:r>
          </a:p>
          <a:p>
            <a:pPr marL="807085" lvl="2" indent="-269028" algn="l">
              <a:lnSpc>
                <a:spcPts val="3723"/>
              </a:lnSpc>
              <a:buFont typeface="Arial"/>
              <a:buChar char="⚬"/>
            </a:pPr>
            <a:r>
              <a:rPr lang="en-US" sz="2900">
                <a:solidFill>
                  <a:srgbClr val="000000"/>
                </a:solidFill>
                <a:latin typeface="Roboto"/>
                <a:ea typeface="Roboto"/>
                <a:cs typeface="Roboto"/>
                <a:sym typeface="Roboto"/>
              </a:rPr>
              <a:t>İki evrişimli katman içerir.</a:t>
            </a:r>
          </a:p>
          <a:p>
            <a:pPr marL="807085" lvl="2" indent="-269028" algn="l">
              <a:lnSpc>
                <a:spcPts val="3723"/>
              </a:lnSpc>
              <a:buFont typeface="Arial"/>
              <a:buChar char="⚬"/>
            </a:pPr>
            <a:r>
              <a:rPr lang="en-US" sz="2900" b="1">
                <a:solidFill>
                  <a:srgbClr val="000000"/>
                </a:solidFill>
                <a:latin typeface="Roboto Bold"/>
                <a:ea typeface="Roboto Bold"/>
                <a:cs typeface="Roboto Bold"/>
                <a:sym typeface="Roboto Bold"/>
              </a:rPr>
              <a:t>Girdi</a:t>
            </a:r>
            <a:r>
              <a:rPr lang="en-US" sz="2900">
                <a:solidFill>
                  <a:srgbClr val="000000"/>
                </a:solidFill>
                <a:latin typeface="Roboto"/>
                <a:ea typeface="Roboto"/>
                <a:cs typeface="Roboto"/>
                <a:sym typeface="Roboto"/>
              </a:rPr>
              <a:t> olarak 28x28 boyutunda bir görüntü (örneğin, bir el yazısı rakamı) alır.</a:t>
            </a:r>
          </a:p>
          <a:p>
            <a:pPr marL="807085" lvl="2" indent="-269028" algn="l">
              <a:lnSpc>
                <a:spcPts val="3723"/>
              </a:lnSpc>
              <a:buFont typeface="Arial"/>
              <a:buChar char="⚬"/>
            </a:pPr>
            <a:r>
              <a:rPr lang="en-US" sz="2900">
                <a:solidFill>
                  <a:srgbClr val="000000"/>
                </a:solidFill>
                <a:latin typeface="Roboto"/>
                <a:ea typeface="Roboto"/>
                <a:cs typeface="Roboto"/>
                <a:sym typeface="Roboto"/>
              </a:rPr>
              <a:t>İlk evrişim katmanında 6 tane 5x5 filtre ile özellik çıkarılır ve </a:t>
            </a:r>
            <a:r>
              <a:rPr lang="en-US" sz="2900" b="1">
                <a:solidFill>
                  <a:srgbClr val="000000"/>
                </a:solidFill>
                <a:latin typeface="Roboto Bold"/>
                <a:ea typeface="Roboto Bold"/>
                <a:cs typeface="Roboto Bold"/>
                <a:sym typeface="Roboto Bold"/>
              </a:rPr>
              <a:t>C1</a:t>
            </a:r>
            <a:r>
              <a:rPr lang="en-US" sz="2900">
                <a:solidFill>
                  <a:srgbClr val="000000"/>
                </a:solidFill>
                <a:latin typeface="Roboto"/>
                <a:ea typeface="Roboto"/>
                <a:cs typeface="Roboto"/>
                <a:sym typeface="Roboto"/>
              </a:rPr>
              <a:t> adı verilen 6 tane 28x28'lik özellik haritası oluşturulur.</a:t>
            </a:r>
          </a:p>
          <a:p>
            <a:pPr marL="807085" lvl="2" indent="-269028" algn="l">
              <a:lnSpc>
                <a:spcPts val="3723"/>
              </a:lnSpc>
              <a:buFont typeface="Arial"/>
              <a:buChar char="⚬"/>
            </a:pPr>
            <a:r>
              <a:rPr lang="en-US" sz="2900">
                <a:solidFill>
                  <a:srgbClr val="000000"/>
                </a:solidFill>
                <a:latin typeface="Roboto"/>
                <a:ea typeface="Roboto"/>
                <a:cs typeface="Roboto"/>
                <a:sym typeface="Roboto"/>
              </a:rPr>
              <a:t>Daha sonra, </a:t>
            </a:r>
            <a:r>
              <a:rPr lang="en-US" sz="2900" b="1">
                <a:solidFill>
                  <a:srgbClr val="000000"/>
                </a:solidFill>
                <a:latin typeface="Roboto Bold"/>
                <a:ea typeface="Roboto Bold"/>
                <a:cs typeface="Roboto Bold"/>
                <a:sym typeface="Roboto Bold"/>
              </a:rPr>
              <a:t>S2</a:t>
            </a:r>
            <a:r>
              <a:rPr lang="en-US" sz="2900">
                <a:solidFill>
                  <a:srgbClr val="000000"/>
                </a:solidFill>
                <a:latin typeface="Roboto"/>
                <a:ea typeface="Roboto"/>
                <a:cs typeface="Roboto"/>
                <a:sym typeface="Roboto"/>
              </a:rPr>
              <a:t> adı verilen 2x2 ortalama havuzlama işlemi uygulanarak boyutlar 14x14'e indirilir. Bu, evrişimli kodlayıcı katmanın çıktı boyutlarını düşürmek için yapılır.</a:t>
            </a:r>
          </a:p>
          <a:p>
            <a:pPr marL="807085" lvl="2" indent="-269028" algn="l">
              <a:lnSpc>
                <a:spcPts val="3723"/>
              </a:lnSpc>
              <a:buFont typeface="Arial"/>
              <a:buChar char="⚬"/>
            </a:pPr>
            <a:r>
              <a:rPr lang="en-US" sz="2900">
                <a:solidFill>
                  <a:srgbClr val="000000"/>
                </a:solidFill>
                <a:latin typeface="Roboto"/>
                <a:ea typeface="Roboto"/>
                <a:cs typeface="Roboto"/>
                <a:sym typeface="Roboto"/>
              </a:rPr>
              <a:t>İkinci evrişim katmanında ise 16 tane 5x5 filtre uygulanır ve </a:t>
            </a:r>
            <a:r>
              <a:rPr lang="en-US" sz="2900" b="1">
                <a:solidFill>
                  <a:srgbClr val="000000"/>
                </a:solidFill>
                <a:latin typeface="Roboto Bold"/>
                <a:ea typeface="Roboto Bold"/>
                <a:cs typeface="Roboto Bold"/>
                <a:sym typeface="Roboto Bold"/>
              </a:rPr>
              <a:t>C3</a:t>
            </a:r>
            <a:r>
              <a:rPr lang="en-US" sz="2900">
                <a:solidFill>
                  <a:srgbClr val="000000"/>
                </a:solidFill>
                <a:latin typeface="Roboto"/>
                <a:ea typeface="Roboto"/>
                <a:cs typeface="Roboto"/>
                <a:sym typeface="Roboto"/>
              </a:rPr>
              <a:t> katmanında 10x10 boyutunda 16 özellik haritası elde edilir.</a:t>
            </a:r>
          </a:p>
          <a:p>
            <a:pPr marL="807085" lvl="2" indent="-269028" algn="l">
              <a:lnSpc>
                <a:spcPts val="3723"/>
              </a:lnSpc>
              <a:buFont typeface="Arial"/>
              <a:buChar char="⚬"/>
            </a:pPr>
            <a:r>
              <a:rPr lang="en-US" sz="2900">
                <a:solidFill>
                  <a:srgbClr val="000000"/>
                </a:solidFill>
                <a:latin typeface="Roboto"/>
                <a:ea typeface="Roboto"/>
                <a:cs typeface="Roboto"/>
                <a:sym typeface="Roboto"/>
              </a:rPr>
              <a:t>Ardından </a:t>
            </a:r>
            <a:r>
              <a:rPr lang="en-US" sz="2900" b="1">
                <a:solidFill>
                  <a:srgbClr val="000000"/>
                </a:solidFill>
                <a:latin typeface="Roboto Bold"/>
                <a:ea typeface="Roboto Bold"/>
                <a:cs typeface="Roboto Bold"/>
                <a:sym typeface="Roboto Bold"/>
              </a:rPr>
              <a:t>S4</a:t>
            </a:r>
            <a:r>
              <a:rPr lang="en-US" sz="2900">
                <a:solidFill>
                  <a:srgbClr val="000000"/>
                </a:solidFill>
                <a:latin typeface="Roboto"/>
                <a:ea typeface="Roboto"/>
                <a:cs typeface="Roboto"/>
                <a:sym typeface="Roboto"/>
              </a:rPr>
              <a:t> katmanında tekrar 2x2 ortalama havuzlama ile boyut 5x5'e düşer.</a:t>
            </a:r>
          </a:p>
        </p:txBody>
      </p:sp>
      <p:sp>
        <p:nvSpPr>
          <p:cNvPr id="5" name="TextBox 5"/>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0794" y="1028700"/>
            <a:ext cx="11353800" cy="3048000"/>
          </a:xfrm>
          <a:custGeom>
            <a:avLst/>
            <a:gdLst/>
            <a:ahLst/>
            <a:cxnLst/>
            <a:rect l="l" t="t" r="r" b="b"/>
            <a:pathLst>
              <a:path w="11353800" h="3048000">
                <a:moveTo>
                  <a:pt x="0" y="0"/>
                </a:moveTo>
                <a:lnTo>
                  <a:pt x="11353800" y="0"/>
                </a:lnTo>
                <a:lnTo>
                  <a:pt x="11353800" y="3048000"/>
                </a:lnTo>
                <a:lnTo>
                  <a:pt x="0" y="3048000"/>
                </a:lnTo>
                <a:lnTo>
                  <a:pt x="0" y="0"/>
                </a:lnTo>
                <a:close/>
              </a:path>
            </a:pathLst>
          </a:custGeom>
          <a:blipFill>
            <a:blip r:embed="rId2"/>
            <a:stretch>
              <a:fillRect r="-6046" b="-30420"/>
            </a:stretch>
          </a:blipFill>
        </p:spPr>
      </p:sp>
      <p:sp>
        <p:nvSpPr>
          <p:cNvPr id="3" name="TextBox 3"/>
          <p:cNvSpPr txBox="1"/>
          <p:nvPr/>
        </p:nvSpPr>
        <p:spPr>
          <a:xfrm>
            <a:off x="2111828" y="425420"/>
            <a:ext cx="3855720" cy="512385"/>
          </a:xfrm>
          <a:prstGeom prst="rect">
            <a:avLst/>
          </a:prstGeom>
        </p:spPr>
        <p:txBody>
          <a:bodyPr lIns="0" tIns="0" rIns="0" bIns="0" rtlCol="0" anchor="t">
            <a:spAutoFit/>
          </a:bodyPr>
          <a:lstStyle/>
          <a:p>
            <a:pPr algn="l">
              <a:lnSpc>
                <a:spcPts val="3840"/>
              </a:lnSpc>
            </a:pPr>
            <a:r>
              <a:rPr lang="en-US" sz="3200" b="1">
                <a:solidFill>
                  <a:srgbClr val="000000"/>
                </a:solidFill>
                <a:latin typeface="Roboto Bold"/>
                <a:ea typeface="Roboto Bold"/>
                <a:cs typeface="Roboto Bold"/>
                <a:sym typeface="Roboto Bold"/>
              </a:rPr>
              <a:t>LeNet-5 Mimarisi</a:t>
            </a:r>
          </a:p>
        </p:txBody>
      </p:sp>
      <p:sp>
        <p:nvSpPr>
          <p:cNvPr id="4" name="TextBox 4"/>
          <p:cNvSpPr txBox="1"/>
          <p:nvPr/>
        </p:nvSpPr>
        <p:spPr>
          <a:xfrm>
            <a:off x="2092234" y="4389120"/>
            <a:ext cx="12529457" cy="5326979"/>
          </a:xfrm>
          <a:prstGeom prst="rect">
            <a:avLst/>
          </a:prstGeom>
        </p:spPr>
        <p:txBody>
          <a:bodyPr lIns="0" tIns="0" rIns="0" bIns="0" rtlCol="0" anchor="t">
            <a:spAutoFit/>
          </a:bodyPr>
          <a:lstStyle/>
          <a:p>
            <a:pPr algn="l">
              <a:lnSpc>
                <a:spcPts val="3723"/>
              </a:lnSpc>
            </a:pPr>
            <a:r>
              <a:rPr lang="en-US" sz="2900" b="1">
                <a:solidFill>
                  <a:srgbClr val="000000"/>
                </a:solidFill>
                <a:latin typeface="Roboto Bold"/>
                <a:ea typeface="Roboto Bold"/>
                <a:cs typeface="Roboto Bold"/>
                <a:sym typeface="Roboto Bold"/>
              </a:rPr>
              <a:t>2.Tam Bağlı (Fully Connected) Katmanlar</a:t>
            </a:r>
            <a:r>
              <a:rPr lang="en-US" sz="2900">
                <a:solidFill>
                  <a:srgbClr val="000000"/>
                </a:solidFill>
                <a:latin typeface="Roboto"/>
                <a:ea typeface="Roboto"/>
                <a:cs typeface="Roboto"/>
                <a:sym typeface="Roboto"/>
              </a:rPr>
              <a:t>:</a:t>
            </a:r>
          </a:p>
          <a:p>
            <a:pPr marL="807085" lvl="2" indent="-269028" algn="l">
              <a:lnSpc>
                <a:spcPts val="3723"/>
              </a:lnSpc>
              <a:buFont typeface="Arial"/>
              <a:buChar char="⚬"/>
            </a:pPr>
            <a:r>
              <a:rPr lang="en-US" sz="2900">
                <a:solidFill>
                  <a:srgbClr val="000000"/>
                </a:solidFill>
                <a:latin typeface="Roboto"/>
                <a:ea typeface="Roboto"/>
                <a:cs typeface="Roboto"/>
                <a:sym typeface="Roboto"/>
              </a:rPr>
              <a:t>Kodlayıcı katmanın çıkışı, tam bağlı katmanlara aktarılır.</a:t>
            </a:r>
          </a:p>
          <a:p>
            <a:pPr marL="807085" lvl="2" indent="-269028" algn="l">
              <a:lnSpc>
                <a:spcPts val="3723"/>
              </a:lnSpc>
              <a:buFont typeface="Arial"/>
              <a:buChar char="⚬"/>
            </a:pPr>
            <a:r>
              <a:rPr lang="en-US" sz="2900">
                <a:solidFill>
                  <a:srgbClr val="000000"/>
                </a:solidFill>
                <a:latin typeface="Roboto"/>
                <a:ea typeface="Roboto"/>
                <a:cs typeface="Roboto"/>
                <a:sym typeface="Roboto"/>
              </a:rPr>
              <a:t>Üç tam bağlı katman bulunur: İlk katmanda 120 nöron, ikinci katmanda 84 nöron vardır.</a:t>
            </a:r>
          </a:p>
          <a:p>
            <a:pPr marL="807085" lvl="2" indent="-269028" algn="l">
              <a:lnSpc>
                <a:spcPts val="3723"/>
              </a:lnSpc>
              <a:buFont typeface="Arial"/>
              <a:buChar char="⚬"/>
            </a:pPr>
            <a:r>
              <a:rPr lang="en-US" sz="2900">
                <a:solidFill>
                  <a:srgbClr val="000000"/>
                </a:solidFill>
                <a:latin typeface="Roboto"/>
                <a:ea typeface="Roboto"/>
                <a:cs typeface="Roboto"/>
                <a:sym typeface="Roboto"/>
              </a:rPr>
              <a:t>Son olarak, 10 sınıfa (el yazısı rakamları 0-9 arasında) ayrılan bir çıktı katmanı bulunur.</a:t>
            </a:r>
          </a:p>
          <a:p>
            <a:pPr marL="807085" lvl="2" indent="-269028" algn="l">
              <a:lnSpc>
                <a:spcPts val="3723"/>
              </a:lnSpc>
            </a:pPr>
            <a:endParaRPr lang="en-US" sz="2900">
              <a:solidFill>
                <a:srgbClr val="000000"/>
              </a:solidFill>
              <a:latin typeface="Roboto"/>
              <a:ea typeface="Roboto"/>
              <a:cs typeface="Roboto"/>
              <a:sym typeface="Roboto"/>
            </a:endParaRPr>
          </a:p>
          <a:p>
            <a:pPr marL="807085" lvl="2" indent="-269028" algn="l">
              <a:lnSpc>
                <a:spcPts val="3723"/>
              </a:lnSpc>
            </a:pPr>
            <a:r>
              <a:rPr lang="en-US" sz="2900">
                <a:solidFill>
                  <a:srgbClr val="000000"/>
                </a:solidFill>
                <a:latin typeface="Roboto"/>
                <a:ea typeface="Roboto"/>
                <a:cs typeface="Roboto"/>
                <a:sym typeface="Roboto"/>
              </a:rPr>
              <a:t>Her evrişimli blokta, bir evrişim katmanı, bir sigmoid aktivasyon fonksiyonu ve ortalama havuzlama işlemi vardır. Model, giriş olarak bir el yazısı rakamı alır ve sonuçta </a:t>
            </a:r>
            <a:r>
              <a:rPr lang="en-US" sz="2900" b="1">
                <a:solidFill>
                  <a:srgbClr val="000000"/>
                </a:solidFill>
                <a:latin typeface="Roboto Bold"/>
                <a:ea typeface="Roboto Bold"/>
                <a:cs typeface="Roboto Bold"/>
                <a:sym typeface="Roboto Bold"/>
              </a:rPr>
              <a:t>10 sınıftan birine</a:t>
            </a:r>
            <a:r>
              <a:rPr lang="en-US" sz="2900">
                <a:solidFill>
                  <a:srgbClr val="000000"/>
                </a:solidFill>
                <a:latin typeface="Roboto"/>
                <a:ea typeface="Roboto"/>
                <a:cs typeface="Roboto"/>
                <a:sym typeface="Roboto"/>
              </a:rPr>
              <a:t> olasılık atayarak rakamı tanır.</a:t>
            </a:r>
          </a:p>
        </p:txBody>
      </p:sp>
      <p:sp>
        <p:nvSpPr>
          <p:cNvPr id="5" name="TextBox 5"/>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11828" y="425420"/>
            <a:ext cx="5873932" cy="512385"/>
          </a:xfrm>
          <a:prstGeom prst="rect">
            <a:avLst/>
          </a:prstGeom>
        </p:spPr>
        <p:txBody>
          <a:bodyPr lIns="0" tIns="0" rIns="0" bIns="0" rtlCol="0" anchor="t">
            <a:spAutoFit/>
          </a:bodyPr>
          <a:lstStyle/>
          <a:p>
            <a:pPr algn="l">
              <a:lnSpc>
                <a:spcPts val="3840"/>
              </a:lnSpc>
            </a:pPr>
            <a:r>
              <a:rPr lang="en-US" sz="3200" b="1">
                <a:solidFill>
                  <a:srgbClr val="000000"/>
                </a:solidFill>
                <a:latin typeface="Roboto Bold"/>
                <a:ea typeface="Roboto Bold"/>
                <a:cs typeface="Roboto Bold"/>
                <a:sym typeface="Roboto Bold"/>
              </a:rPr>
              <a:t>LeNet-5 Sıkıştırılmış Gösterimi</a:t>
            </a:r>
          </a:p>
        </p:txBody>
      </p:sp>
      <p:sp>
        <p:nvSpPr>
          <p:cNvPr id="3" name="Freeform 3"/>
          <p:cNvSpPr/>
          <p:nvPr/>
        </p:nvSpPr>
        <p:spPr>
          <a:xfrm>
            <a:off x="9601200" y="1790700"/>
            <a:ext cx="4876800" cy="7057661"/>
          </a:xfrm>
          <a:custGeom>
            <a:avLst/>
            <a:gdLst/>
            <a:ahLst/>
            <a:cxnLst/>
            <a:rect l="l" t="t" r="r" b="b"/>
            <a:pathLst>
              <a:path w="4876800" h="7057661">
                <a:moveTo>
                  <a:pt x="0" y="0"/>
                </a:moveTo>
                <a:lnTo>
                  <a:pt x="4876800" y="0"/>
                </a:lnTo>
                <a:lnTo>
                  <a:pt x="4876800" y="7057661"/>
                </a:lnTo>
                <a:lnTo>
                  <a:pt x="0" y="7057661"/>
                </a:lnTo>
                <a:lnTo>
                  <a:pt x="0" y="0"/>
                </a:lnTo>
                <a:close/>
              </a:path>
            </a:pathLst>
          </a:custGeom>
          <a:blipFill>
            <a:blip r:embed="rId2"/>
            <a:stretch>
              <a:fillRect/>
            </a:stretch>
          </a:blipFill>
        </p:spPr>
      </p:sp>
      <p:sp>
        <p:nvSpPr>
          <p:cNvPr id="4" name="TextBox 4"/>
          <p:cNvSpPr txBox="1"/>
          <p:nvPr/>
        </p:nvSpPr>
        <p:spPr>
          <a:xfrm>
            <a:off x="2682240" y="4501645"/>
            <a:ext cx="5760720" cy="1626245"/>
          </a:xfrm>
          <a:prstGeom prst="rect">
            <a:avLst/>
          </a:prstGeom>
        </p:spPr>
        <p:txBody>
          <a:bodyPr lIns="0" tIns="0" rIns="0" bIns="0" rtlCol="0" anchor="t">
            <a:spAutoFit/>
          </a:bodyPr>
          <a:lstStyle/>
          <a:p>
            <a:pPr algn="l">
              <a:lnSpc>
                <a:spcPts val="3479"/>
              </a:lnSpc>
            </a:pPr>
            <a:r>
              <a:rPr lang="en-US" sz="2900">
                <a:solidFill>
                  <a:srgbClr val="000000"/>
                </a:solidFill>
                <a:latin typeface="Roboto"/>
                <a:ea typeface="Roboto"/>
                <a:cs typeface="Roboto"/>
                <a:sym typeface="Roboto"/>
              </a:rPr>
              <a:t>LeNet-5, basit ama etkili bir model olup modern CNN mimarilerinin temellerini oluşturmuştur.</a:t>
            </a:r>
          </a:p>
          <a:p>
            <a:pPr algn="l">
              <a:lnSpc>
                <a:spcPts val="3479"/>
              </a:lnSpc>
            </a:pPr>
            <a:endParaRPr lang="en-US" sz="2900">
              <a:solidFill>
                <a:srgbClr val="000000"/>
              </a:solidFill>
              <a:latin typeface="Roboto"/>
              <a:ea typeface="Roboto"/>
              <a:cs typeface="Roboto"/>
              <a:sym typeface="Roboto"/>
            </a:endParaRPr>
          </a:p>
        </p:txBody>
      </p:sp>
      <p:sp>
        <p:nvSpPr>
          <p:cNvPr id="5" name="TextBox 5"/>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86840" y="979170"/>
            <a:ext cx="15209520" cy="7286548"/>
          </a:xfrm>
          <a:prstGeom prst="rect">
            <a:avLst/>
          </a:prstGeom>
        </p:spPr>
        <p:txBody>
          <a:bodyPr lIns="0" tIns="0" rIns="0" bIns="0" rtlCol="0" anchor="t">
            <a:spAutoFit/>
          </a:bodyPr>
          <a:lstStyle/>
          <a:p>
            <a:pPr algn="l">
              <a:lnSpc>
                <a:spcPts val="3840"/>
              </a:lnSpc>
            </a:pPr>
            <a:r>
              <a:rPr lang="en-US" sz="3200" b="1">
                <a:solidFill>
                  <a:srgbClr val="000000"/>
                </a:solidFill>
                <a:latin typeface="Roboto Bold"/>
                <a:ea typeface="Roboto Bold"/>
                <a:cs typeface="Roboto Bold"/>
                <a:sym typeface="Roboto Bold"/>
              </a:rPr>
              <a:t>AlexNet</a:t>
            </a:r>
          </a:p>
          <a:p>
            <a:pPr algn="l">
              <a:lnSpc>
                <a:spcPts val="3723"/>
              </a:lnSpc>
            </a:pPr>
            <a:endParaRPr lang="en-US" sz="3200" b="1">
              <a:solidFill>
                <a:srgbClr val="000000"/>
              </a:solidFill>
              <a:latin typeface="Roboto Bold"/>
              <a:ea typeface="Roboto Bold"/>
              <a:cs typeface="Roboto Bold"/>
              <a:sym typeface="Roboto Bold"/>
            </a:endParaRPr>
          </a:p>
          <a:p>
            <a:pPr algn="l">
              <a:lnSpc>
                <a:spcPts val="3723"/>
              </a:lnSpc>
            </a:pPr>
            <a:r>
              <a:rPr lang="en-US" sz="2900" b="1">
                <a:solidFill>
                  <a:srgbClr val="000000"/>
                </a:solidFill>
                <a:latin typeface="Roboto Bold"/>
                <a:ea typeface="Roboto Bold"/>
                <a:cs typeface="Roboto Bold"/>
                <a:sym typeface="Roboto Bold"/>
              </a:rPr>
              <a:t>1. AlexNet'in Başarısı</a:t>
            </a:r>
          </a:p>
          <a:p>
            <a:pPr marL="349885" lvl="1" indent="-174942" algn="l">
              <a:lnSpc>
                <a:spcPts val="3723"/>
              </a:lnSpc>
              <a:buFont typeface="Arial"/>
              <a:buChar char="•"/>
            </a:pPr>
            <a:r>
              <a:rPr lang="en-US" sz="2900">
                <a:solidFill>
                  <a:srgbClr val="000000"/>
                </a:solidFill>
                <a:latin typeface="Roboto"/>
                <a:ea typeface="Roboto"/>
                <a:cs typeface="Roboto"/>
                <a:sym typeface="Roboto"/>
              </a:rPr>
              <a:t>8 katmanlı CNN kullanan AlexNet, 2012 ImageNet yarışmasını büyük bir farkla kazandı.</a:t>
            </a:r>
          </a:p>
          <a:p>
            <a:pPr marL="349885" lvl="1" indent="-174942" algn="l">
              <a:lnSpc>
                <a:spcPts val="3723"/>
              </a:lnSpc>
              <a:buFont typeface="Arial"/>
              <a:buChar char="•"/>
            </a:pPr>
            <a:r>
              <a:rPr lang="en-US" sz="2900">
                <a:solidFill>
                  <a:srgbClr val="000000"/>
                </a:solidFill>
                <a:latin typeface="Roboto"/>
                <a:ea typeface="Roboto"/>
                <a:cs typeface="Roboto"/>
                <a:sym typeface="Roboto"/>
              </a:rPr>
              <a:t>El ile tasarlanmış özniteliklerin yerini, öğrenme yoluyla elde edilen özniteliklerin alabileceğini gösterdi.</a:t>
            </a: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r>
              <a:rPr lang="en-US" sz="2900" b="1">
                <a:solidFill>
                  <a:srgbClr val="000000"/>
                </a:solidFill>
                <a:latin typeface="Roboto Bold"/>
                <a:ea typeface="Roboto Bold"/>
                <a:cs typeface="Roboto Bold"/>
                <a:sym typeface="Roboto Bold"/>
              </a:rPr>
              <a:t>2. AlexNet ve LeNet Karşılaştırması</a:t>
            </a:r>
          </a:p>
          <a:p>
            <a:pPr marL="349885" lvl="1" indent="-174942" algn="l">
              <a:lnSpc>
                <a:spcPts val="3723"/>
              </a:lnSpc>
              <a:buFont typeface="Arial"/>
              <a:buChar char="•"/>
            </a:pPr>
            <a:r>
              <a:rPr lang="en-US" sz="2900">
                <a:solidFill>
                  <a:srgbClr val="000000"/>
                </a:solidFill>
                <a:latin typeface="Roboto"/>
                <a:ea typeface="Roboto"/>
                <a:cs typeface="Roboto"/>
                <a:sym typeface="Roboto"/>
              </a:rPr>
              <a:t>AlexNet ve LeNet mimari olarak benzer, ancak AlexNet daha derin ve daha büyük.</a:t>
            </a:r>
          </a:p>
          <a:p>
            <a:pPr marL="349885" lvl="1" indent="-174942" algn="l">
              <a:lnSpc>
                <a:spcPts val="3723"/>
              </a:lnSpc>
              <a:buFont typeface="Arial"/>
              <a:buChar char="•"/>
            </a:pPr>
            <a:r>
              <a:rPr lang="en-US" sz="2900">
                <a:solidFill>
                  <a:srgbClr val="000000"/>
                </a:solidFill>
                <a:latin typeface="Roboto"/>
                <a:ea typeface="Roboto"/>
                <a:cs typeface="Roboto"/>
                <a:sym typeface="Roboto"/>
              </a:rPr>
              <a:t>AlexNet’te 5 evrişimli, 2 tam bağlı gizli ve 1 tam bağlı çıktı katmanı bulunur.</a:t>
            </a:r>
          </a:p>
          <a:p>
            <a:pPr marL="349885" lvl="1" indent="-174942" algn="l">
              <a:lnSpc>
                <a:spcPts val="3723"/>
              </a:lnSpc>
              <a:buFont typeface="Arial"/>
              <a:buChar char="•"/>
            </a:pPr>
            <a:r>
              <a:rPr lang="en-US" sz="2900">
                <a:solidFill>
                  <a:srgbClr val="000000"/>
                </a:solidFill>
                <a:latin typeface="Roboto"/>
                <a:ea typeface="Roboto"/>
                <a:cs typeface="Roboto"/>
                <a:sym typeface="Roboto"/>
              </a:rPr>
              <a:t>Sigmoid yerine ReLU aktivasyon fonksiyonu kullanılır.</a:t>
            </a:r>
          </a:p>
          <a:p>
            <a:pPr marL="349885" lvl="1" indent="-174942" algn="l">
              <a:lnSpc>
                <a:spcPts val="3479"/>
              </a:lnSpc>
            </a:pPr>
            <a:endParaRPr lang="en-US" sz="2900">
              <a:solidFill>
                <a:srgbClr val="000000"/>
              </a:solidFill>
              <a:latin typeface="Roboto"/>
              <a:ea typeface="Roboto"/>
              <a:cs typeface="Roboto"/>
              <a:sym typeface="Roboto"/>
            </a:endParaRPr>
          </a:p>
        </p:txBody>
      </p:sp>
      <p:sp>
        <p:nvSpPr>
          <p:cNvPr id="3" name="TextBox 3"/>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12234" y="1562100"/>
            <a:ext cx="7165075" cy="6096000"/>
          </a:xfrm>
          <a:custGeom>
            <a:avLst/>
            <a:gdLst/>
            <a:ahLst/>
            <a:cxnLst/>
            <a:rect l="l" t="t" r="r" b="b"/>
            <a:pathLst>
              <a:path w="7165075" h="6096000">
                <a:moveTo>
                  <a:pt x="0" y="0"/>
                </a:moveTo>
                <a:lnTo>
                  <a:pt x="7165075" y="0"/>
                </a:lnTo>
                <a:lnTo>
                  <a:pt x="7165075" y="6096000"/>
                </a:lnTo>
                <a:lnTo>
                  <a:pt x="0" y="6096000"/>
                </a:lnTo>
                <a:lnTo>
                  <a:pt x="0" y="0"/>
                </a:lnTo>
                <a:close/>
              </a:path>
            </a:pathLst>
          </a:custGeom>
          <a:blipFill>
            <a:blip r:embed="rId2"/>
            <a:stretch>
              <a:fillRect/>
            </a:stretch>
          </a:blipFill>
        </p:spPr>
      </p:sp>
      <p:sp>
        <p:nvSpPr>
          <p:cNvPr id="3" name="TextBox 3"/>
          <p:cNvSpPr txBox="1"/>
          <p:nvPr/>
        </p:nvSpPr>
        <p:spPr>
          <a:xfrm>
            <a:off x="1920240" y="1264920"/>
            <a:ext cx="7665720" cy="6862079"/>
          </a:xfrm>
          <a:prstGeom prst="rect">
            <a:avLst/>
          </a:prstGeom>
        </p:spPr>
        <p:txBody>
          <a:bodyPr lIns="0" tIns="0" rIns="0" bIns="0" rtlCol="0" anchor="t">
            <a:spAutoFit/>
          </a:bodyPr>
          <a:lstStyle/>
          <a:p>
            <a:pPr algn="l">
              <a:lnSpc>
                <a:spcPts val="3723"/>
              </a:lnSpc>
            </a:pPr>
            <a:r>
              <a:rPr lang="en-US" sz="2900" b="1">
                <a:solidFill>
                  <a:srgbClr val="000000"/>
                </a:solidFill>
                <a:latin typeface="Roboto Bold"/>
                <a:ea typeface="Roboto Bold"/>
                <a:cs typeface="Roboto Bold"/>
                <a:sym typeface="Roboto Bold"/>
              </a:rPr>
              <a:t>3. Mimari Yapı</a:t>
            </a:r>
          </a:p>
          <a:p>
            <a:pPr marL="349885" lvl="1" indent="-174942" algn="l">
              <a:lnSpc>
                <a:spcPts val="3723"/>
              </a:lnSpc>
              <a:buFont typeface="Arial"/>
              <a:buChar char="•"/>
            </a:pPr>
            <a:r>
              <a:rPr lang="en-US" sz="2900">
                <a:solidFill>
                  <a:srgbClr val="000000"/>
                </a:solidFill>
                <a:latin typeface="Roboto"/>
                <a:ea typeface="Roboto"/>
                <a:cs typeface="Roboto"/>
                <a:sym typeface="Roboto"/>
              </a:rPr>
              <a:t>İlk evrişim katmanı 11x11, ikinci katman 5x5, daha sonra 3x3 pencereler kullanır.</a:t>
            </a:r>
          </a:p>
          <a:p>
            <a:pPr marL="349885" lvl="1" indent="-174942" algn="l">
              <a:lnSpc>
                <a:spcPts val="3723"/>
              </a:lnSpc>
              <a:buFont typeface="Arial"/>
              <a:buChar char="•"/>
            </a:pPr>
            <a:r>
              <a:rPr lang="en-US" sz="2900">
                <a:solidFill>
                  <a:srgbClr val="000000"/>
                </a:solidFill>
                <a:latin typeface="Roboto"/>
                <a:ea typeface="Roboto"/>
                <a:cs typeface="Roboto"/>
                <a:sym typeface="Roboto"/>
              </a:rPr>
              <a:t>Model, 3 büyük tam bağlı katmana sahiptir, GPU bellek kısıtlamaları nedeniyle ikiye bölünmüştür.</a:t>
            </a: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r>
              <a:rPr lang="en-US" sz="2900" b="1">
                <a:solidFill>
                  <a:srgbClr val="000000"/>
                </a:solidFill>
                <a:latin typeface="Roboto Bold"/>
                <a:ea typeface="Roboto Bold"/>
                <a:cs typeface="Roboto Bold"/>
                <a:sym typeface="Roboto Bold"/>
              </a:rPr>
              <a:t>4. Etkinleştirme Fonksiyonu: ReLU</a:t>
            </a:r>
          </a:p>
          <a:p>
            <a:pPr marL="349885" lvl="1" indent="-174942" algn="l">
              <a:lnSpc>
                <a:spcPts val="3723"/>
              </a:lnSpc>
              <a:buFont typeface="Arial"/>
              <a:buChar char="•"/>
            </a:pPr>
            <a:r>
              <a:rPr lang="en-US" sz="2900">
                <a:solidFill>
                  <a:srgbClr val="000000"/>
                </a:solidFill>
                <a:latin typeface="Roboto"/>
                <a:ea typeface="Roboto"/>
                <a:cs typeface="Roboto"/>
                <a:sym typeface="Roboto"/>
              </a:rPr>
              <a:t>AlexNet, sigmoid yerine daha hızlı ve hesaplaması kolay ReLU kullanır.</a:t>
            </a:r>
          </a:p>
          <a:p>
            <a:pPr marL="349885" lvl="1" indent="-174942" algn="l">
              <a:lnSpc>
                <a:spcPts val="3723"/>
              </a:lnSpc>
              <a:buFont typeface="Arial"/>
              <a:buChar char="•"/>
            </a:pPr>
            <a:r>
              <a:rPr lang="en-US" sz="2900">
                <a:solidFill>
                  <a:srgbClr val="000000"/>
                </a:solidFill>
                <a:latin typeface="Roboto"/>
                <a:ea typeface="Roboto"/>
                <a:cs typeface="Roboto"/>
                <a:sym typeface="Roboto"/>
              </a:rPr>
              <a:t>ReLU, eğitim sürecinde gradyan sorunlarını çözmede daha başarılıdır, bu sayede model daha verimli eğitilebilir.</a:t>
            </a:r>
          </a:p>
        </p:txBody>
      </p:sp>
      <p:sp>
        <p:nvSpPr>
          <p:cNvPr id="4" name="TextBox 4"/>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7840" y="493395"/>
            <a:ext cx="15057120" cy="8714480"/>
          </a:xfrm>
          <a:prstGeom prst="rect">
            <a:avLst/>
          </a:prstGeom>
        </p:spPr>
        <p:txBody>
          <a:bodyPr lIns="0" tIns="0" rIns="0" bIns="0" rtlCol="0" anchor="t">
            <a:spAutoFit/>
          </a:bodyPr>
          <a:lstStyle/>
          <a:p>
            <a:pPr algn="l">
              <a:lnSpc>
                <a:spcPts val="4108"/>
              </a:lnSpc>
            </a:pPr>
            <a:r>
              <a:rPr lang="en-US" sz="3200" b="1">
                <a:solidFill>
                  <a:srgbClr val="000000"/>
                </a:solidFill>
                <a:latin typeface="Roboto Bold"/>
                <a:ea typeface="Roboto Bold"/>
                <a:cs typeface="Roboto Bold"/>
                <a:sym typeface="Roboto Bold"/>
              </a:rPr>
              <a:t>VGG Ağları ve Blok Yapısı (VGG-11 Örneği)</a:t>
            </a:r>
          </a:p>
          <a:p>
            <a:pPr algn="l">
              <a:lnSpc>
                <a:spcPts val="3723"/>
              </a:lnSpc>
            </a:pPr>
            <a:endParaRPr lang="en-US" sz="3200" b="1">
              <a:solidFill>
                <a:srgbClr val="000000"/>
              </a:solidFill>
              <a:latin typeface="Roboto Bold"/>
              <a:ea typeface="Roboto Bold"/>
              <a:cs typeface="Roboto Bold"/>
              <a:sym typeface="Roboto Bold"/>
            </a:endParaRPr>
          </a:p>
          <a:p>
            <a:pPr algn="l">
              <a:lnSpc>
                <a:spcPts val="3723"/>
              </a:lnSpc>
            </a:pPr>
            <a:r>
              <a:rPr lang="en-US" sz="2900">
                <a:solidFill>
                  <a:srgbClr val="000000"/>
                </a:solidFill>
                <a:latin typeface="Roboto"/>
                <a:ea typeface="Roboto"/>
                <a:cs typeface="Roboto"/>
                <a:sym typeface="Roboto"/>
              </a:rPr>
              <a:t>VGG ağları, daha derin CNN'lerin daha iyi performans verebileceğini gösteren önemli modellerden biridir. Temel fikir, tekrarlayan bloklar kullanarak ağları daha soyut ve verimli hale getirmektir. VGG blokları, evrişimli katmanlar ve bunları izleyen maksimum ortaklama katmanlarından oluşur. VGG-11, bu blokları kullanarak derin bir ağ oluşturur.</a:t>
            </a:r>
          </a:p>
          <a:p>
            <a:pPr algn="l">
              <a:lnSpc>
                <a:spcPts val="3723"/>
              </a:lnSpc>
            </a:pPr>
            <a:endParaRPr lang="en-US" sz="2900">
              <a:solidFill>
                <a:srgbClr val="000000"/>
              </a:solidFill>
              <a:latin typeface="Roboto"/>
              <a:ea typeface="Roboto"/>
              <a:cs typeface="Roboto"/>
              <a:sym typeface="Roboto"/>
            </a:endParaRPr>
          </a:p>
          <a:p>
            <a:pPr algn="l">
              <a:lnSpc>
                <a:spcPts val="3723"/>
              </a:lnSpc>
            </a:pPr>
            <a:r>
              <a:rPr lang="en-US" sz="2900" b="1">
                <a:solidFill>
                  <a:srgbClr val="000000"/>
                </a:solidFill>
                <a:latin typeface="Roboto Bold"/>
                <a:ea typeface="Roboto Bold"/>
                <a:cs typeface="Roboto Bold"/>
                <a:sym typeface="Roboto Bold"/>
              </a:rPr>
              <a:t>1. Blok Tabanlı Ağlar (VGG)</a:t>
            </a:r>
          </a:p>
          <a:p>
            <a:pPr marL="349885" lvl="1" indent="-174942" algn="l">
              <a:lnSpc>
                <a:spcPts val="3723"/>
              </a:lnSpc>
              <a:buFont typeface="Arial"/>
              <a:buChar char="•"/>
            </a:pPr>
            <a:r>
              <a:rPr lang="en-US" sz="2900">
                <a:solidFill>
                  <a:srgbClr val="000000"/>
                </a:solidFill>
                <a:latin typeface="Roboto"/>
                <a:ea typeface="Roboto"/>
                <a:cs typeface="Roboto"/>
                <a:sym typeface="Roboto"/>
              </a:rPr>
              <a:t>AlexNet derin CNN’lerin başarısını göstermiş olsa da, yeni ağların tasarımı için bir şablon sunmamıştır.</a:t>
            </a:r>
          </a:p>
          <a:p>
            <a:pPr marL="349885" lvl="1" indent="-174942" algn="l">
              <a:lnSpc>
                <a:spcPts val="3723"/>
              </a:lnSpc>
              <a:buFont typeface="Arial"/>
              <a:buChar char="•"/>
            </a:pPr>
            <a:r>
              <a:rPr lang="en-US" sz="2900">
                <a:solidFill>
                  <a:srgbClr val="000000"/>
                </a:solidFill>
                <a:latin typeface="Roboto"/>
                <a:ea typeface="Roboto"/>
                <a:cs typeface="Roboto"/>
                <a:sym typeface="Roboto"/>
              </a:rPr>
              <a:t>Sinir ağı mimarisi tasarımı, transistörlerden mantık bloklarına geçiş gibi, daha soyut bir hale gelerek bloklar üzerinden ilerlemektedir.</a:t>
            </a:r>
          </a:p>
          <a:p>
            <a:pPr marL="349885" lvl="1" indent="-174942" algn="l">
              <a:lnSpc>
                <a:spcPts val="3723"/>
              </a:lnSpc>
            </a:pPr>
            <a:r>
              <a:rPr lang="en-US" sz="2900" b="1">
                <a:solidFill>
                  <a:srgbClr val="000000"/>
                </a:solidFill>
                <a:latin typeface="Roboto Bold"/>
                <a:ea typeface="Roboto Bold"/>
                <a:cs typeface="Roboto Bold"/>
                <a:sym typeface="Roboto Bold"/>
              </a:rPr>
              <a:t>2. VGG Blokları</a:t>
            </a:r>
          </a:p>
          <a:p>
            <a:pPr marL="349885" lvl="1" indent="-174942" algn="l">
              <a:lnSpc>
                <a:spcPts val="3723"/>
              </a:lnSpc>
              <a:buFont typeface="Arial"/>
              <a:buChar char="•"/>
            </a:pPr>
            <a:r>
              <a:rPr lang="en-US" sz="2900">
                <a:solidFill>
                  <a:srgbClr val="000000"/>
                </a:solidFill>
                <a:latin typeface="Roboto"/>
                <a:ea typeface="Roboto"/>
                <a:cs typeface="Roboto"/>
                <a:sym typeface="Roboto"/>
              </a:rPr>
              <a:t>VGG blokları, birkaç evrişim katmanını takip eden bir maksimum ortaklama katmanı içerir.</a:t>
            </a:r>
          </a:p>
          <a:p>
            <a:pPr marL="349885" lvl="1" indent="-174942" algn="l">
              <a:lnSpc>
                <a:spcPts val="3723"/>
              </a:lnSpc>
              <a:buFont typeface="Arial"/>
              <a:buChar char="•"/>
            </a:pPr>
            <a:r>
              <a:rPr lang="en-US" sz="2900">
                <a:solidFill>
                  <a:srgbClr val="000000"/>
                </a:solidFill>
                <a:latin typeface="Roboto"/>
                <a:ea typeface="Roboto"/>
                <a:cs typeface="Roboto"/>
                <a:sym typeface="Roboto"/>
              </a:rPr>
              <a:t>Orijinal VGG makalesi 3x3 evrişim ve 2x2 maksimum ortaklama kullanır.</a:t>
            </a:r>
          </a:p>
          <a:p>
            <a:pPr marL="349885" lvl="1" indent="-174942" algn="l">
              <a:lnSpc>
                <a:spcPts val="3723"/>
              </a:lnSpc>
              <a:buFont typeface="Arial"/>
              <a:buChar char="•"/>
            </a:pPr>
            <a:r>
              <a:rPr lang="en-US" sz="2900">
                <a:solidFill>
                  <a:srgbClr val="000000"/>
                </a:solidFill>
                <a:latin typeface="Roboto"/>
                <a:ea typeface="Roboto"/>
                <a:cs typeface="Roboto"/>
                <a:sym typeface="Roboto"/>
              </a:rPr>
              <a:t>Bu bloklar, modern derin öğrenme çerçevelerinde kolayca kodlanabilir.</a:t>
            </a:r>
          </a:p>
        </p:txBody>
      </p:sp>
      <p:sp>
        <p:nvSpPr>
          <p:cNvPr id="3" name="TextBox 3"/>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49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0538510" y="3487130"/>
            <a:ext cx="7027017" cy="5251098"/>
            <a:chOff x="0" y="0"/>
            <a:chExt cx="9369356" cy="7001464"/>
          </a:xfrm>
        </p:grpSpPr>
        <p:sp>
          <p:nvSpPr>
            <p:cNvPr id="5" name="Freeform 5"/>
            <p:cNvSpPr/>
            <p:nvPr/>
          </p:nvSpPr>
          <p:spPr>
            <a:xfrm>
              <a:off x="0" y="0"/>
              <a:ext cx="9369298" cy="7001510"/>
            </a:xfrm>
            <a:custGeom>
              <a:avLst/>
              <a:gdLst/>
              <a:ahLst/>
              <a:cxnLst/>
              <a:rect l="l" t="t" r="r" b="b"/>
              <a:pathLst>
                <a:path w="9369298" h="7001510">
                  <a:moveTo>
                    <a:pt x="0" y="0"/>
                  </a:moveTo>
                  <a:lnTo>
                    <a:pt x="9369298" y="0"/>
                  </a:lnTo>
                  <a:lnTo>
                    <a:pt x="9369298" y="7001510"/>
                  </a:lnTo>
                  <a:lnTo>
                    <a:pt x="0" y="7001510"/>
                  </a:lnTo>
                  <a:lnTo>
                    <a:pt x="0" y="0"/>
                  </a:lnTo>
                  <a:close/>
                </a:path>
              </a:pathLst>
            </a:custGeom>
            <a:blipFill>
              <a:blip r:embed="rId3"/>
              <a:stretch>
                <a:fillRect/>
              </a:stretch>
            </a:blipFill>
          </p:spPr>
        </p:sp>
      </p:grpSp>
      <p:sp>
        <p:nvSpPr>
          <p:cNvPr id="6" name="TextBox 6"/>
          <p:cNvSpPr txBox="1"/>
          <p:nvPr/>
        </p:nvSpPr>
        <p:spPr>
          <a:xfrm>
            <a:off x="1028700" y="1028700"/>
            <a:ext cx="16230600" cy="21431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İnsanların Nesneleri Algılama Süreci</a:t>
            </a:r>
          </a:p>
          <a:p>
            <a:pPr algn="just">
              <a:lnSpc>
                <a:spcPts val="3334"/>
              </a:lnSpc>
            </a:pPr>
            <a:r>
              <a:rPr lang="en-US" sz="2900" spc="284">
                <a:solidFill>
                  <a:srgbClr val="100F0D"/>
                </a:solidFill>
                <a:latin typeface="Roboto"/>
                <a:ea typeface="Roboto"/>
                <a:cs typeface="Roboto"/>
                <a:sym typeface="Roboto"/>
              </a:rPr>
              <a:t>Çocukluk dönemimizde, çevremizdeki nesneleri gözlemleyerek ve onlarla etkileşime geçerek, bu nesnelerin özelliklerini ve bunların nasıl sınıflandırılacağını öğreniriz. Örneğin, bir çocuk ilk kez bir kedi gördüğünde, o nesnenin ne olduğunu tanımlamak için gözlemler yapar;</a:t>
            </a:r>
          </a:p>
        </p:txBody>
      </p:sp>
      <p:sp>
        <p:nvSpPr>
          <p:cNvPr id="7" name="TextBox 7"/>
          <p:cNvSpPr txBox="1"/>
          <p:nvPr/>
        </p:nvSpPr>
        <p:spPr>
          <a:xfrm>
            <a:off x="1028700" y="3745409"/>
            <a:ext cx="9203583" cy="21139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kedi, dört ayaklı, tüyleri olan ve genellikle miyavlayan bir canlıdır. Çocuk, bu özellikleri öğrenerek kediyi diğer hayvanlardan ayırmayı başarır. Bu süreç, insanlarda nesne algısının nasıl oluştuğunun güzel bir örneğidir.</a:t>
            </a:r>
          </a:p>
        </p:txBody>
      </p:sp>
      <p:sp>
        <p:nvSpPr>
          <p:cNvPr id="8" name="TextBox 8"/>
          <p:cNvSpPr txBox="1"/>
          <p:nvPr/>
        </p:nvSpPr>
        <p:spPr>
          <a:xfrm>
            <a:off x="16687800" y="9629775"/>
            <a:ext cx="304800" cy="293438"/>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5</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48800" y="1409700"/>
            <a:ext cx="7071610" cy="6353225"/>
          </a:xfrm>
          <a:custGeom>
            <a:avLst/>
            <a:gdLst/>
            <a:ahLst/>
            <a:cxnLst/>
            <a:rect l="l" t="t" r="r" b="b"/>
            <a:pathLst>
              <a:path w="7071610" h="6353225">
                <a:moveTo>
                  <a:pt x="0" y="0"/>
                </a:moveTo>
                <a:lnTo>
                  <a:pt x="7071610" y="0"/>
                </a:lnTo>
                <a:lnTo>
                  <a:pt x="7071610" y="6353225"/>
                </a:lnTo>
                <a:lnTo>
                  <a:pt x="0" y="6353225"/>
                </a:lnTo>
                <a:lnTo>
                  <a:pt x="0" y="0"/>
                </a:lnTo>
                <a:close/>
              </a:path>
            </a:pathLst>
          </a:custGeom>
          <a:blipFill>
            <a:blip r:embed="rId2"/>
            <a:stretch>
              <a:fillRect/>
            </a:stretch>
          </a:blipFill>
        </p:spPr>
      </p:sp>
      <p:sp>
        <p:nvSpPr>
          <p:cNvPr id="3" name="TextBox 3"/>
          <p:cNvSpPr txBox="1"/>
          <p:nvPr/>
        </p:nvSpPr>
        <p:spPr>
          <a:xfrm>
            <a:off x="1615440" y="1417320"/>
            <a:ext cx="7513320" cy="5121795"/>
          </a:xfrm>
          <a:prstGeom prst="rect">
            <a:avLst/>
          </a:prstGeom>
        </p:spPr>
        <p:txBody>
          <a:bodyPr lIns="0" tIns="0" rIns="0" bIns="0" rtlCol="0" anchor="t">
            <a:spAutoFit/>
          </a:bodyPr>
          <a:lstStyle/>
          <a:p>
            <a:pPr algn="l">
              <a:lnSpc>
                <a:spcPts val="3723"/>
              </a:lnSpc>
            </a:pPr>
            <a:r>
              <a:rPr lang="en-US" sz="2900" b="1">
                <a:solidFill>
                  <a:srgbClr val="000000"/>
                </a:solidFill>
                <a:latin typeface="Roboto Bold"/>
                <a:ea typeface="Roboto Bold"/>
                <a:cs typeface="Roboto Bold"/>
                <a:sym typeface="Roboto Bold"/>
              </a:rPr>
              <a:t>3. VGG Ağı</a:t>
            </a:r>
          </a:p>
          <a:p>
            <a:pPr marL="349885" lvl="1" indent="-174942" algn="l">
              <a:lnSpc>
                <a:spcPts val="3723"/>
              </a:lnSpc>
              <a:buFont typeface="Arial"/>
              <a:buChar char="•"/>
            </a:pPr>
            <a:r>
              <a:rPr lang="en-US" sz="2900">
                <a:solidFill>
                  <a:srgbClr val="000000"/>
                </a:solidFill>
                <a:latin typeface="Roboto"/>
                <a:ea typeface="Roboto"/>
                <a:cs typeface="Roboto"/>
                <a:sym typeface="Roboto"/>
              </a:rPr>
              <a:t>VGG, AlexNet ve LeNet gibi iki kısma ayrılır: Evrişim ve ortaklama katmanlarından oluşan bölüm ve tam bağlı katmanlardan oluşan bölüm.</a:t>
            </a:r>
          </a:p>
          <a:p>
            <a:pPr marL="349885" lvl="1" indent="-174942" algn="l">
              <a:lnSpc>
                <a:spcPts val="3723"/>
              </a:lnSpc>
              <a:buFont typeface="Arial"/>
              <a:buChar char="•"/>
            </a:pPr>
            <a:r>
              <a:rPr lang="en-US" sz="2900">
                <a:solidFill>
                  <a:srgbClr val="000000"/>
                </a:solidFill>
                <a:latin typeface="Roboto"/>
                <a:ea typeface="Roboto"/>
                <a:cs typeface="Roboto"/>
                <a:sym typeface="Roboto"/>
              </a:rPr>
              <a:t>5 evrişimli blok kullanır. İlk blokta 64 çıktı kanalı, sonraki her blokta bu sayı iki katına çıkarak 512’ye kadar ulaşır.</a:t>
            </a:r>
          </a:p>
          <a:p>
            <a:pPr marL="349885" lvl="1" indent="-174942" algn="l">
              <a:lnSpc>
                <a:spcPts val="3723"/>
              </a:lnSpc>
              <a:buFont typeface="Arial"/>
              <a:buChar char="•"/>
            </a:pPr>
            <a:r>
              <a:rPr lang="en-US" sz="2900">
                <a:solidFill>
                  <a:srgbClr val="000000"/>
                </a:solidFill>
                <a:latin typeface="Roboto"/>
                <a:ea typeface="Roboto"/>
                <a:cs typeface="Roboto"/>
                <a:sym typeface="Roboto"/>
              </a:rPr>
              <a:t>VGG-11, 8 evrişimli katman ve 3 tam bağlı katman içerir.</a:t>
            </a:r>
          </a:p>
        </p:txBody>
      </p:sp>
      <p:sp>
        <p:nvSpPr>
          <p:cNvPr id="4" name="TextBox 4"/>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50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48840" y="417195"/>
            <a:ext cx="14904720" cy="7171943"/>
          </a:xfrm>
          <a:prstGeom prst="rect">
            <a:avLst/>
          </a:prstGeom>
        </p:spPr>
        <p:txBody>
          <a:bodyPr lIns="0" tIns="0" rIns="0" bIns="0" rtlCol="0" anchor="t">
            <a:spAutoFit/>
          </a:bodyPr>
          <a:lstStyle/>
          <a:p>
            <a:pPr algn="l">
              <a:lnSpc>
                <a:spcPts val="4108"/>
              </a:lnSpc>
            </a:pPr>
            <a:r>
              <a:rPr lang="en-US" sz="3200" b="1">
                <a:solidFill>
                  <a:srgbClr val="000000"/>
                </a:solidFill>
                <a:latin typeface="Roboto Bold"/>
                <a:ea typeface="Roboto Bold"/>
                <a:cs typeface="Roboto Bold"/>
                <a:sym typeface="Roboto Bold"/>
              </a:rPr>
              <a:t>TRANSFER ÖĞRENME (TRANSFER LEARNING)</a:t>
            </a:r>
          </a:p>
          <a:p>
            <a:pPr algn="l">
              <a:lnSpc>
                <a:spcPts val="4108"/>
              </a:lnSpc>
            </a:pPr>
            <a:r>
              <a:rPr lang="en-US" sz="3200" b="1">
                <a:solidFill>
                  <a:srgbClr val="000000"/>
                </a:solidFill>
                <a:latin typeface="Roboto Bold"/>
                <a:ea typeface="Roboto Bold"/>
                <a:cs typeface="Roboto Bold"/>
                <a:sym typeface="Roboto Bold"/>
              </a:rPr>
              <a:t> </a:t>
            </a:r>
          </a:p>
          <a:p>
            <a:pPr algn="l">
              <a:lnSpc>
                <a:spcPts val="3723"/>
              </a:lnSpc>
            </a:pPr>
            <a:endParaRPr lang="en-US" sz="3200" b="1">
              <a:solidFill>
                <a:srgbClr val="000000"/>
              </a:solidFill>
              <a:latin typeface="Roboto Bold"/>
              <a:ea typeface="Roboto Bold"/>
              <a:cs typeface="Roboto Bold"/>
              <a:sym typeface="Roboto Bold"/>
            </a:endParaRPr>
          </a:p>
          <a:p>
            <a:pPr algn="l">
              <a:lnSpc>
                <a:spcPts val="3723"/>
              </a:lnSpc>
            </a:pPr>
            <a:endParaRPr lang="en-US" sz="3200" b="1">
              <a:solidFill>
                <a:srgbClr val="000000"/>
              </a:solidFill>
              <a:latin typeface="Roboto Bold"/>
              <a:ea typeface="Roboto Bold"/>
              <a:cs typeface="Roboto Bold"/>
              <a:sym typeface="Roboto Bold"/>
            </a:endParaRPr>
          </a:p>
          <a:p>
            <a:pPr algn="l">
              <a:lnSpc>
                <a:spcPts val="3723"/>
              </a:lnSpc>
            </a:pPr>
            <a:r>
              <a:rPr lang="en-US" sz="2900">
                <a:solidFill>
                  <a:srgbClr val="000000"/>
                </a:solidFill>
                <a:latin typeface="Roboto"/>
                <a:ea typeface="Roboto"/>
                <a:cs typeface="Roboto"/>
                <a:sym typeface="Roboto"/>
              </a:rPr>
              <a:t>Bazı modellerin eğitilmesi, model karmaşıklığı ya da veri setinin büyüklüğü nedeniyle standart bilgisayar işlemcilerinde gerçekleştirmek imkansıza yakındır. Bu yüzden grafik işleme birimlerine ihtiyaç vardır. </a:t>
            </a:r>
          </a:p>
          <a:p>
            <a:pPr algn="l">
              <a:lnSpc>
                <a:spcPts val="3723"/>
              </a:lnSpc>
            </a:pPr>
            <a:endParaRPr lang="en-US" sz="2900">
              <a:solidFill>
                <a:srgbClr val="000000"/>
              </a:solidFill>
              <a:latin typeface="Roboto"/>
              <a:ea typeface="Roboto"/>
              <a:cs typeface="Roboto"/>
              <a:sym typeface="Roboto"/>
            </a:endParaRPr>
          </a:p>
          <a:p>
            <a:pPr algn="l">
              <a:lnSpc>
                <a:spcPts val="3723"/>
              </a:lnSpc>
            </a:pPr>
            <a:endParaRPr lang="en-US" sz="2900">
              <a:solidFill>
                <a:srgbClr val="000000"/>
              </a:solidFill>
              <a:latin typeface="Roboto"/>
              <a:ea typeface="Roboto"/>
              <a:cs typeface="Roboto"/>
              <a:sym typeface="Roboto"/>
            </a:endParaRPr>
          </a:p>
          <a:p>
            <a:pPr algn="l">
              <a:lnSpc>
                <a:spcPts val="3723"/>
              </a:lnSpc>
            </a:pPr>
            <a:r>
              <a:rPr lang="en-US" sz="2900">
                <a:solidFill>
                  <a:srgbClr val="000000"/>
                </a:solidFill>
                <a:latin typeface="Roboto"/>
                <a:ea typeface="Roboto"/>
                <a:cs typeface="Roboto"/>
                <a:sym typeface="Roboto"/>
              </a:rPr>
              <a:t>Günlerce bazen haftalarca süren eğitimler sonucunda bu eğitilmiş modeller farklı problemlerin çözümü içinde çeşitli şekillerde kullanılabilir. İşte tam da buna ‘Transfer Öğrenme’ denir. Örneğin; kullanacağınız veri seti yeterince büyük değilken bu işlem avantaj sağlamaktadır.</a:t>
            </a:r>
          </a:p>
        </p:txBody>
      </p:sp>
      <p:sp>
        <p:nvSpPr>
          <p:cNvPr id="3" name="TextBox 3"/>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51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29840" y="1264920"/>
            <a:ext cx="13304520" cy="7611900"/>
          </a:xfrm>
          <a:prstGeom prst="rect">
            <a:avLst/>
          </a:prstGeom>
        </p:spPr>
        <p:txBody>
          <a:bodyPr lIns="0" tIns="0" rIns="0" bIns="0" rtlCol="0" anchor="t">
            <a:spAutoFit/>
          </a:bodyPr>
          <a:lstStyle/>
          <a:p>
            <a:pPr algn="l">
              <a:lnSpc>
                <a:spcPts val="3723"/>
              </a:lnSpc>
            </a:pPr>
            <a:r>
              <a:rPr lang="en-US" sz="2900">
                <a:solidFill>
                  <a:srgbClr val="000000"/>
                </a:solidFill>
                <a:latin typeface="Roboto"/>
                <a:ea typeface="Roboto"/>
                <a:cs typeface="Roboto"/>
                <a:sym typeface="Roboto"/>
              </a:rPr>
              <a:t>ImageNet gibi 15 milyon farklı görüntüden oluşan veri setiyle eğitilmiş bir model varsa sizdeki veri seti çok az görüntüye sahipse bile öğrenme işlemi gerçekleştiği için çok daha başarılı sonuçlar üretilmiş olur. Peki transfer öğrenme kaç farklı şekilde yapılabilir? </a:t>
            </a:r>
          </a:p>
          <a:p>
            <a:pPr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buFont typeface="Arial"/>
              <a:buChar char="•"/>
            </a:pPr>
            <a:r>
              <a:rPr lang="en-US" sz="2900">
                <a:solidFill>
                  <a:srgbClr val="000000"/>
                </a:solidFill>
                <a:latin typeface="Roboto"/>
                <a:ea typeface="Roboto"/>
                <a:cs typeface="Roboto"/>
                <a:sym typeface="Roboto"/>
              </a:rPr>
              <a:t>Tüm modeli dondurup (eğitilebilir parametre=0, freeze=1) softmax çıkışını kendi probleminizin sınıf sayısına göre ayarlayarak,</a:t>
            </a:r>
          </a:p>
          <a:p>
            <a:pPr marL="349885" lvl="1" indent="-174942" algn="l">
              <a:lnSpc>
                <a:spcPts val="3723"/>
              </a:lnSpc>
              <a:buFont typeface="Arial"/>
              <a:buChar char="•"/>
            </a:pPr>
            <a:r>
              <a:rPr lang="en-US" sz="2900">
                <a:solidFill>
                  <a:srgbClr val="000000"/>
                </a:solidFill>
                <a:latin typeface="Roboto"/>
                <a:ea typeface="Roboto"/>
                <a:cs typeface="Roboto"/>
                <a:sym typeface="Roboto"/>
              </a:rPr>
              <a:t>Modelin birkaç katmanını sabit tutup son katmanlarını farklı tutarak tasarım yapmak, </a:t>
            </a:r>
          </a:p>
          <a:p>
            <a:pPr marL="349885" lvl="1" indent="-174942" algn="l">
              <a:lnSpc>
                <a:spcPts val="3723"/>
              </a:lnSpc>
              <a:buFont typeface="Arial"/>
              <a:buChar char="•"/>
            </a:pPr>
            <a:r>
              <a:rPr lang="en-US" sz="2900">
                <a:solidFill>
                  <a:srgbClr val="000000"/>
                </a:solidFill>
                <a:latin typeface="Roboto"/>
                <a:ea typeface="Roboto"/>
                <a:cs typeface="Roboto"/>
                <a:sym typeface="Roboto"/>
              </a:rPr>
              <a:t>Tüm ağı kendi veri setinizde eğitim için kullanılabilir (öğrenilebilir parametre=1, freeze=0) </a:t>
            </a:r>
          </a:p>
          <a:p>
            <a:pPr marL="349885" lvl="1" indent="-174942" algn="l">
              <a:lnSpc>
                <a:spcPts val="3723"/>
              </a:lnSpc>
            </a:pPr>
            <a:r>
              <a:rPr lang="en-US" sz="2900">
                <a:solidFill>
                  <a:srgbClr val="000000"/>
                </a:solidFill>
                <a:latin typeface="Roboto"/>
                <a:ea typeface="Roboto"/>
                <a:cs typeface="Roboto"/>
                <a:sym typeface="Roboto"/>
              </a:rPr>
              <a:t> </a:t>
            </a:r>
          </a:p>
          <a:p>
            <a:pPr marL="349885" lvl="1" indent="-174942" algn="l">
              <a:lnSpc>
                <a:spcPts val="3723"/>
              </a:lnSpc>
            </a:pPr>
            <a:r>
              <a:rPr lang="en-US" sz="2900">
                <a:solidFill>
                  <a:srgbClr val="000000"/>
                </a:solidFill>
                <a:latin typeface="Roboto"/>
                <a:ea typeface="Roboto"/>
                <a:cs typeface="Roboto"/>
                <a:sym typeface="Roboto"/>
              </a:rPr>
              <a:t>Transfer öğrenme, yapay zeka çalışmalarında birçok problemin daha hızlı çözüm bulmasını sağlar. Çünkü açık kaynak kodlu bir sistem mevcuttur ve desteklenmektedir.</a:t>
            </a:r>
          </a:p>
        </p:txBody>
      </p:sp>
      <p:sp>
        <p:nvSpPr>
          <p:cNvPr id="3" name="TextBox 3"/>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52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15440" y="569595"/>
            <a:ext cx="8275320" cy="575457"/>
          </a:xfrm>
          <a:prstGeom prst="rect">
            <a:avLst/>
          </a:prstGeom>
        </p:spPr>
        <p:txBody>
          <a:bodyPr lIns="0" tIns="0" rIns="0" bIns="0" rtlCol="0" anchor="t">
            <a:spAutoFit/>
          </a:bodyPr>
          <a:lstStyle/>
          <a:p>
            <a:pPr algn="l">
              <a:lnSpc>
                <a:spcPts val="4108"/>
              </a:lnSpc>
            </a:pPr>
            <a:r>
              <a:rPr lang="en-US" sz="3200" b="1">
                <a:solidFill>
                  <a:srgbClr val="000000"/>
                </a:solidFill>
                <a:latin typeface="Roboto Bold"/>
                <a:ea typeface="Roboto Bold"/>
                <a:cs typeface="Roboto Bold"/>
                <a:sym typeface="Roboto Bold"/>
              </a:rPr>
              <a:t>VERİ ARTIRMA (DATA AUGMENTATION)</a:t>
            </a:r>
          </a:p>
        </p:txBody>
      </p:sp>
      <p:sp>
        <p:nvSpPr>
          <p:cNvPr id="3" name="TextBox 3"/>
          <p:cNvSpPr txBox="1"/>
          <p:nvPr/>
        </p:nvSpPr>
        <p:spPr>
          <a:xfrm>
            <a:off x="1767840" y="2103120"/>
            <a:ext cx="8122920" cy="7611900"/>
          </a:xfrm>
          <a:prstGeom prst="rect">
            <a:avLst/>
          </a:prstGeom>
        </p:spPr>
        <p:txBody>
          <a:bodyPr lIns="0" tIns="0" rIns="0" bIns="0" rtlCol="0" anchor="t">
            <a:spAutoFit/>
          </a:bodyPr>
          <a:lstStyle/>
          <a:p>
            <a:pPr algn="l">
              <a:lnSpc>
                <a:spcPts val="3723"/>
              </a:lnSpc>
            </a:pPr>
            <a:r>
              <a:rPr lang="en-US" sz="2900">
                <a:solidFill>
                  <a:srgbClr val="000000"/>
                </a:solidFill>
                <a:latin typeface="Roboto"/>
                <a:ea typeface="Roboto"/>
                <a:cs typeface="Roboto"/>
                <a:sym typeface="Roboto"/>
              </a:rPr>
              <a:t>Küçük veri setlerinde özellikle başarımı artırmak için verilerin çeşitli bozulma etkilerine maruz bırakılarak artırılmasıdır. Bu şekilde modelin farklı koşulları da öğrenmesinin sağlanmaktadır.</a:t>
            </a:r>
          </a:p>
          <a:p>
            <a:pPr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buFont typeface="Arial"/>
              <a:buChar char="•"/>
            </a:pPr>
            <a:r>
              <a:rPr lang="en-US" sz="2900">
                <a:solidFill>
                  <a:srgbClr val="000000"/>
                </a:solidFill>
                <a:latin typeface="Roboto"/>
                <a:ea typeface="Roboto"/>
                <a:cs typeface="Roboto"/>
                <a:sym typeface="Roboto"/>
              </a:rPr>
              <a:t>Görüntünün çeşitli eksenlere göre simetriklerinin alınması, </a:t>
            </a:r>
          </a:p>
          <a:p>
            <a:pPr marL="349885" lvl="1" indent="-174942" algn="l">
              <a:lnSpc>
                <a:spcPts val="3723"/>
              </a:lnSpc>
              <a:buFont typeface="Arial"/>
              <a:buChar char="•"/>
            </a:pPr>
            <a:r>
              <a:rPr lang="en-US" sz="2900">
                <a:solidFill>
                  <a:srgbClr val="000000"/>
                </a:solidFill>
                <a:latin typeface="Roboto"/>
                <a:ea typeface="Roboto"/>
                <a:cs typeface="Roboto"/>
                <a:sym typeface="Roboto"/>
              </a:rPr>
              <a:t>Rastgele bir örnek parçasının kesilip alınması, </a:t>
            </a:r>
          </a:p>
          <a:p>
            <a:pPr marL="349885" lvl="1" indent="-174942" algn="l">
              <a:lnSpc>
                <a:spcPts val="3723"/>
              </a:lnSpc>
              <a:buFont typeface="Arial"/>
              <a:buChar char="•"/>
            </a:pPr>
            <a:r>
              <a:rPr lang="en-US" sz="2900">
                <a:solidFill>
                  <a:srgbClr val="000000"/>
                </a:solidFill>
                <a:latin typeface="Roboto"/>
                <a:ea typeface="Roboto"/>
                <a:cs typeface="Roboto"/>
                <a:sym typeface="Roboto"/>
              </a:rPr>
              <a:t>Eksenlerinin değiştirilmesi, </a:t>
            </a:r>
          </a:p>
          <a:p>
            <a:pPr marL="349885" lvl="1" indent="-174942" algn="l">
              <a:lnSpc>
                <a:spcPts val="3723"/>
              </a:lnSpc>
              <a:buFont typeface="Arial"/>
              <a:buChar char="•"/>
            </a:pPr>
            <a:r>
              <a:rPr lang="en-US" sz="2900">
                <a:solidFill>
                  <a:srgbClr val="000000"/>
                </a:solidFill>
                <a:latin typeface="Roboto"/>
                <a:ea typeface="Roboto"/>
                <a:cs typeface="Roboto"/>
                <a:sym typeface="Roboto"/>
              </a:rPr>
              <a:t>Renk oranlarının değiştirilmesi</a:t>
            </a: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r>
              <a:rPr lang="en-US" sz="2900">
                <a:solidFill>
                  <a:srgbClr val="000000"/>
                </a:solidFill>
                <a:latin typeface="Roboto"/>
                <a:ea typeface="Roboto"/>
                <a:cs typeface="Roboto"/>
                <a:sym typeface="Roboto"/>
              </a:rPr>
              <a:t>gibi birçok farklı şekilde veriden elde edilen yeni veri parçaları oluşturularak çoğaltma/artırma yapılabilir. Böylece model ezberleme (overfit) eğiliminden uzaklaşmaktadır.</a:t>
            </a:r>
          </a:p>
        </p:txBody>
      </p:sp>
      <p:sp>
        <p:nvSpPr>
          <p:cNvPr id="4" name="Freeform 4"/>
          <p:cNvSpPr/>
          <p:nvPr/>
        </p:nvSpPr>
        <p:spPr>
          <a:xfrm>
            <a:off x="10012680" y="2095500"/>
            <a:ext cx="7940842" cy="6705600"/>
          </a:xfrm>
          <a:custGeom>
            <a:avLst/>
            <a:gdLst/>
            <a:ahLst/>
            <a:cxnLst/>
            <a:rect l="l" t="t" r="r" b="b"/>
            <a:pathLst>
              <a:path w="7940842" h="6705600">
                <a:moveTo>
                  <a:pt x="0" y="0"/>
                </a:moveTo>
                <a:lnTo>
                  <a:pt x="7940842" y="0"/>
                </a:lnTo>
                <a:lnTo>
                  <a:pt x="7940842" y="6705600"/>
                </a:lnTo>
                <a:lnTo>
                  <a:pt x="0" y="6705600"/>
                </a:lnTo>
                <a:lnTo>
                  <a:pt x="0" y="0"/>
                </a:lnTo>
                <a:close/>
              </a:path>
            </a:pathLst>
          </a:custGeom>
          <a:blipFill>
            <a:blip r:embed="rId2"/>
            <a:stretch>
              <a:fillRect l="-6225" r="-26624"/>
            </a:stretch>
          </a:blipFill>
        </p:spPr>
      </p:sp>
      <p:sp>
        <p:nvSpPr>
          <p:cNvPr id="5" name="TextBox 5"/>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53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20240" y="293370"/>
            <a:ext cx="7589520" cy="512385"/>
          </a:xfrm>
          <a:prstGeom prst="rect">
            <a:avLst/>
          </a:prstGeom>
        </p:spPr>
        <p:txBody>
          <a:bodyPr lIns="0" tIns="0" rIns="0" bIns="0" rtlCol="0" anchor="t">
            <a:spAutoFit/>
          </a:bodyPr>
          <a:lstStyle/>
          <a:p>
            <a:pPr algn="l">
              <a:lnSpc>
                <a:spcPts val="3840"/>
              </a:lnSpc>
            </a:pPr>
            <a:r>
              <a:rPr lang="en-US" sz="3200" b="1">
                <a:solidFill>
                  <a:srgbClr val="000000"/>
                </a:solidFill>
                <a:latin typeface="Roboto Bold"/>
                <a:ea typeface="Roboto Bold"/>
                <a:cs typeface="Roboto Bold"/>
                <a:sym typeface="Roboto Bold"/>
              </a:rPr>
              <a:t>CNN'lerin Kullanıldığı Güncel Alanlar</a:t>
            </a:r>
          </a:p>
        </p:txBody>
      </p:sp>
      <p:sp>
        <p:nvSpPr>
          <p:cNvPr id="3" name="TextBox 3"/>
          <p:cNvSpPr txBox="1"/>
          <p:nvPr/>
        </p:nvSpPr>
        <p:spPr>
          <a:xfrm>
            <a:off x="1653540" y="1341120"/>
            <a:ext cx="8122920" cy="8294586"/>
          </a:xfrm>
          <a:prstGeom prst="rect">
            <a:avLst/>
          </a:prstGeom>
        </p:spPr>
        <p:txBody>
          <a:bodyPr lIns="0" tIns="0" rIns="0" bIns="0" rtlCol="0" anchor="t">
            <a:spAutoFit/>
          </a:bodyPr>
          <a:lstStyle/>
          <a:p>
            <a:pPr algn="l">
              <a:lnSpc>
                <a:spcPts val="3723"/>
              </a:lnSpc>
            </a:pPr>
            <a:r>
              <a:rPr lang="en-US" sz="2900" b="1">
                <a:solidFill>
                  <a:srgbClr val="000000"/>
                </a:solidFill>
                <a:latin typeface="Roboto Bold"/>
                <a:ea typeface="Roboto Bold"/>
                <a:cs typeface="Roboto Bold"/>
                <a:sym typeface="Roboto Bold"/>
              </a:rPr>
              <a:t>1. Görüntü Tanıma ve Sınıflandırma</a:t>
            </a:r>
          </a:p>
          <a:p>
            <a:pPr marL="349885" lvl="1" indent="-174942" algn="l">
              <a:lnSpc>
                <a:spcPts val="3723"/>
              </a:lnSpc>
              <a:buFont typeface="Arial"/>
              <a:buChar char="•"/>
            </a:pPr>
            <a:r>
              <a:rPr lang="en-US" sz="2900" b="1">
                <a:solidFill>
                  <a:srgbClr val="000000"/>
                </a:solidFill>
                <a:latin typeface="Roboto Bold"/>
                <a:ea typeface="Roboto Bold"/>
                <a:cs typeface="Roboto Bold"/>
                <a:sym typeface="Roboto Bold"/>
              </a:rPr>
              <a:t>Örnek:</a:t>
            </a:r>
            <a:r>
              <a:rPr lang="en-US" sz="2900">
                <a:solidFill>
                  <a:srgbClr val="000000"/>
                </a:solidFill>
                <a:latin typeface="Roboto"/>
                <a:ea typeface="Roboto"/>
                <a:cs typeface="Roboto"/>
                <a:sym typeface="Roboto"/>
              </a:rPr>
              <a:t> Sosyal medya platformları, otomatik olarak kullanıcıların yüklediği fotoğraflardaki nesneleri tanımlayabilir. Örneğin, Facebook'ta fotoğraflar üzerinde yüz tanıma ve etiketleme özellikleri, CNN'lerin görüntü tanıma yetenekleriyle gerçekleştirilir.</a:t>
            </a: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r>
              <a:rPr lang="en-US" sz="2900" b="1">
                <a:solidFill>
                  <a:srgbClr val="000000"/>
                </a:solidFill>
                <a:latin typeface="Roboto Bold"/>
                <a:ea typeface="Roboto Bold"/>
                <a:cs typeface="Roboto Bold"/>
                <a:sym typeface="Roboto Bold"/>
              </a:rPr>
              <a:t>2. Tıbbi Görüntüleme</a:t>
            </a:r>
          </a:p>
          <a:p>
            <a:pPr marL="349885" lvl="1" indent="-174942" algn="l">
              <a:lnSpc>
                <a:spcPts val="3723"/>
              </a:lnSpc>
              <a:buFont typeface="Arial"/>
              <a:buChar char="•"/>
            </a:pPr>
            <a:r>
              <a:rPr lang="en-US" sz="2900" b="1">
                <a:solidFill>
                  <a:srgbClr val="000000"/>
                </a:solidFill>
                <a:latin typeface="Roboto Bold"/>
                <a:ea typeface="Roboto Bold"/>
                <a:cs typeface="Roboto Bold"/>
                <a:sym typeface="Roboto Bold"/>
              </a:rPr>
              <a:t>Örnek:</a:t>
            </a:r>
            <a:r>
              <a:rPr lang="en-US" sz="2900">
                <a:solidFill>
                  <a:srgbClr val="000000"/>
                </a:solidFill>
                <a:latin typeface="Roboto"/>
                <a:ea typeface="Roboto"/>
                <a:cs typeface="Roboto"/>
                <a:sym typeface="Roboto"/>
              </a:rPr>
              <a:t> Radyoloji gibi tıbbi alanlarda CNN'ler, MRI ve CT taramaları gibi görüntülerde tümör veya anormalliklerin tespit edilmesinde kullanılır. Özellikle kanser teşhisi ve diğer hastalıkların erken tanısında büyük rol oynar.</a:t>
            </a:r>
          </a:p>
        </p:txBody>
      </p:sp>
      <p:sp>
        <p:nvSpPr>
          <p:cNvPr id="4" name="Freeform 4"/>
          <p:cNvSpPr/>
          <p:nvPr/>
        </p:nvSpPr>
        <p:spPr>
          <a:xfrm>
            <a:off x="10820400" y="1104900"/>
            <a:ext cx="5562600" cy="3337560"/>
          </a:xfrm>
          <a:custGeom>
            <a:avLst/>
            <a:gdLst/>
            <a:ahLst/>
            <a:cxnLst/>
            <a:rect l="l" t="t" r="r" b="b"/>
            <a:pathLst>
              <a:path w="5562600" h="3337560">
                <a:moveTo>
                  <a:pt x="0" y="0"/>
                </a:moveTo>
                <a:lnTo>
                  <a:pt x="5562600" y="0"/>
                </a:lnTo>
                <a:lnTo>
                  <a:pt x="5562600" y="3337560"/>
                </a:lnTo>
                <a:lnTo>
                  <a:pt x="0" y="3337560"/>
                </a:lnTo>
                <a:lnTo>
                  <a:pt x="0" y="0"/>
                </a:lnTo>
                <a:close/>
              </a:path>
            </a:pathLst>
          </a:custGeom>
          <a:blipFill>
            <a:blip r:embed="rId2"/>
            <a:stretch>
              <a:fillRect/>
            </a:stretch>
          </a:blipFill>
        </p:spPr>
      </p:sp>
      <p:sp>
        <p:nvSpPr>
          <p:cNvPr id="5" name="Freeform 5"/>
          <p:cNvSpPr/>
          <p:nvPr/>
        </p:nvSpPr>
        <p:spPr>
          <a:xfrm>
            <a:off x="10835640" y="5600700"/>
            <a:ext cx="5610806" cy="3993045"/>
          </a:xfrm>
          <a:custGeom>
            <a:avLst/>
            <a:gdLst/>
            <a:ahLst/>
            <a:cxnLst/>
            <a:rect l="l" t="t" r="r" b="b"/>
            <a:pathLst>
              <a:path w="5610806" h="3993045">
                <a:moveTo>
                  <a:pt x="0" y="0"/>
                </a:moveTo>
                <a:lnTo>
                  <a:pt x="5610806" y="0"/>
                </a:lnTo>
                <a:lnTo>
                  <a:pt x="5610806" y="3993045"/>
                </a:lnTo>
                <a:lnTo>
                  <a:pt x="0" y="3993045"/>
                </a:lnTo>
                <a:lnTo>
                  <a:pt x="0" y="0"/>
                </a:lnTo>
                <a:close/>
              </a:path>
            </a:pathLst>
          </a:custGeom>
          <a:blipFill>
            <a:blip r:embed="rId3"/>
            <a:stretch>
              <a:fillRect/>
            </a:stretch>
          </a:blipFill>
        </p:spPr>
      </p:sp>
      <p:sp>
        <p:nvSpPr>
          <p:cNvPr id="6" name="TextBox 6"/>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54</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91640" y="883920"/>
            <a:ext cx="8732520" cy="7660951"/>
          </a:xfrm>
          <a:prstGeom prst="rect">
            <a:avLst/>
          </a:prstGeom>
        </p:spPr>
        <p:txBody>
          <a:bodyPr lIns="0" tIns="0" rIns="0" bIns="0" rtlCol="0" anchor="t">
            <a:spAutoFit/>
          </a:bodyPr>
          <a:lstStyle/>
          <a:p>
            <a:pPr algn="l">
              <a:lnSpc>
                <a:spcPts val="3723"/>
              </a:lnSpc>
            </a:pPr>
            <a:r>
              <a:rPr lang="en-US" sz="2900" b="1">
                <a:solidFill>
                  <a:srgbClr val="000000"/>
                </a:solidFill>
                <a:latin typeface="Roboto Bold"/>
                <a:ea typeface="Roboto Bold"/>
                <a:cs typeface="Roboto Bold"/>
                <a:sym typeface="Roboto Bold"/>
              </a:rPr>
              <a:t>3. Otonom Araçlar</a:t>
            </a:r>
          </a:p>
          <a:p>
            <a:pPr marL="349885" lvl="1" indent="-174942" algn="l">
              <a:lnSpc>
                <a:spcPts val="3723"/>
              </a:lnSpc>
              <a:buFont typeface="Arial"/>
              <a:buChar char="•"/>
            </a:pPr>
            <a:r>
              <a:rPr lang="en-US" sz="2900" b="1">
                <a:solidFill>
                  <a:srgbClr val="000000"/>
                </a:solidFill>
                <a:latin typeface="Roboto Bold"/>
                <a:ea typeface="Roboto Bold"/>
                <a:cs typeface="Roboto Bold"/>
                <a:sym typeface="Roboto Bold"/>
              </a:rPr>
              <a:t>Örnek:</a:t>
            </a:r>
            <a:r>
              <a:rPr lang="en-US" sz="2900">
                <a:solidFill>
                  <a:srgbClr val="000000"/>
                </a:solidFill>
                <a:latin typeface="Roboto"/>
                <a:ea typeface="Roboto"/>
                <a:cs typeface="Roboto"/>
                <a:sym typeface="Roboto"/>
              </a:rPr>
              <a:t> Otonom araçlar, çevrelerindeki nesneleri tanıyabilmek için CNN'leri kullanır. Örneğin, Tesla'nın sürücüsüz araçları, yol işaretleri, yayalar, diğer araçlar ve engelleri algılayarak güvenli sürüş sağlamak için CNN tabanlı sistemlere güvenir.</a:t>
            </a: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r>
              <a:rPr lang="en-US" sz="2900" b="1">
                <a:solidFill>
                  <a:srgbClr val="000000"/>
                </a:solidFill>
                <a:latin typeface="Roboto Bold"/>
                <a:ea typeface="Roboto Bold"/>
                <a:cs typeface="Roboto Bold"/>
                <a:sym typeface="Roboto Bold"/>
              </a:rPr>
              <a:t>4. Güvenlik ve İzleme Sistemleri</a:t>
            </a:r>
          </a:p>
          <a:p>
            <a:pPr marL="349885" lvl="1" indent="-174942" algn="l">
              <a:lnSpc>
                <a:spcPts val="3479"/>
              </a:lnSpc>
              <a:buFont typeface="Arial"/>
              <a:buChar char="•"/>
            </a:pPr>
            <a:r>
              <a:rPr lang="en-US" sz="2900" b="1">
                <a:solidFill>
                  <a:srgbClr val="000000"/>
                </a:solidFill>
                <a:latin typeface="Roboto Bold"/>
                <a:ea typeface="Roboto Bold"/>
                <a:cs typeface="Roboto Bold"/>
                <a:sym typeface="Roboto Bold"/>
              </a:rPr>
              <a:t>Örnek:</a:t>
            </a:r>
            <a:r>
              <a:rPr lang="en-US" sz="2900">
                <a:solidFill>
                  <a:srgbClr val="000000"/>
                </a:solidFill>
                <a:latin typeface="Roboto"/>
                <a:ea typeface="Roboto"/>
                <a:cs typeface="Roboto"/>
                <a:sym typeface="Roboto"/>
              </a:rPr>
              <a:t> Güvenlik kameralarında, insan yüzlerini, hareketleri veya şüpheli davranışları tespit etmek için CNN'ler kullanılır. Özellikle büyük şehirlerde toplu taşıma merkezlerinde veya havaalanlarında bu teknolojiyle izleme yapılmaktadır.</a:t>
            </a:r>
          </a:p>
        </p:txBody>
      </p:sp>
      <p:sp>
        <p:nvSpPr>
          <p:cNvPr id="3" name="Freeform 3"/>
          <p:cNvSpPr/>
          <p:nvPr/>
        </p:nvSpPr>
        <p:spPr>
          <a:xfrm>
            <a:off x="10515600" y="1104900"/>
            <a:ext cx="7104261" cy="2971800"/>
          </a:xfrm>
          <a:custGeom>
            <a:avLst/>
            <a:gdLst/>
            <a:ahLst/>
            <a:cxnLst/>
            <a:rect l="l" t="t" r="r" b="b"/>
            <a:pathLst>
              <a:path w="7104261" h="2971800">
                <a:moveTo>
                  <a:pt x="0" y="0"/>
                </a:moveTo>
                <a:lnTo>
                  <a:pt x="7104261" y="0"/>
                </a:lnTo>
                <a:lnTo>
                  <a:pt x="7104261" y="2971800"/>
                </a:lnTo>
                <a:lnTo>
                  <a:pt x="0" y="2971800"/>
                </a:lnTo>
                <a:lnTo>
                  <a:pt x="0" y="0"/>
                </a:lnTo>
                <a:close/>
              </a:path>
            </a:pathLst>
          </a:custGeom>
          <a:blipFill>
            <a:blip r:embed="rId2"/>
            <a:stretch>
              <a:fillRect/>
            </a:stretch>
          </a:blipFill>
        </p:spPr>
      </p:sp>
      <p:sp>
        <p:nvSpPr>
          <p:cNvPr id="4" name="Freeform 4"/>
          <p:cNvSpPr/>
          <p:nvPr/>
        </p:nvSpPr>
        <p:spPr>
          <a:xfrm>
            <a:off x="11049000" y="4991100"/>
            <a:ext cx="6244712" cy="4172352"/>
          </a:xfrm>
          <a:custGeom>
            <a:avLst/>
            <a:gdLst/>
            <a:ahLst/>
            <a:cxnLst/>
            <a:rect l="l" t="t" r="r" b="b"/>
            <a:pathLst>
              <a:path w="6244712" h="4172352">
                <a:moveTo>
                  <a:pt x="0" y="0"/>
                </a:moveTo>
                <a:lnTo>
                  <a:pt x="6244712" y="0"/>
                </a:lnTo>
                <a:lnTo>
                  <a:pt x="6244712" y="4172352"/>
                </a:lnTo>
                <a:lnTo>
                  <a:pt x="0" y="4172352"/>
                </a:lnTo>
                <a:lnTo>
                  <a:pt x="0" y="0"/>
                </a:lnTo>
                <a:close/>
              </a:path>
            </a:pathLst>
          </a:custGeom>
          <a:blipFill>
            <a:blip r:embed="rId3"/>
            <a:stretch>
              <a:fillRect/>
            </a:stretch>
          </a:blipFill>
        </p:spPr>
      </p:sp>
      <p:sp>
        <p:nvSpPr>
          <p:cNvPr id="5" name="TextBox 5"/>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55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48840" y="502920"/>
            <a:ext cx="7284720" cy="9352184"/>
          </a:xfrm>
          <a:prstGeom prst="rect">
            <a:avLst/>
          </a:prstGeom>
        </p:spPr>
        <p:txBody>
          <a:bodyPr lIns="0" tIns="0" rIns="0" bIns="0" rtlCol="0" anchor="t">
            <a:spAutoFit/>
          </a:bodyPr>
          <a:lstStyle/>
          <a:p>
            <a:pPr algn="l">
              <a:lnSpc>
                <a:spcPts val="3723"/>
              </a:lnSpc>
            </a:pPr>
            <a:r>
              <a:rPr lang="en-US" sz="2900" b="1">
                <a:solidFill>
                  <a:srgbClr val="000000"/>
                </a:solidFill>
                <a:latin typeface="Roboto Bold"/>
                <a:ea typeface="Roboto Bold"/>
                <a:cs typeface="Roboto Bold"/>
                <a:sym typeface="Roboto Bold"/>
              </a:rPr>
              <a:t>5. Doğal Dil İşleme (NLP)</a:t>
            </a:r>
          </a:p>
          <a:p>
            <a:pPr marL="349885" lvl="1" indent="-174942" algn="l">
              <a:lnSpc>
                <a:spcPts val="3723"/>
              </a:lnSpc>
              <a:buFont typeface="Arial"/>
              <a:buChar char="•"/>
            </a:pPr>
            <a:r>
              <a:rPr lang="en-US" sz="2900" b="1">
                <a:solidFill>
                  <a:srgbClr val="000000"/>
                </a:solidFill>
                <a:latin typeface="Roboto Bold"/>
                <a:ea typeface="Roboto Bold"/>
                <a:cs typeface="Roboto Bold"/>
                <a:sym typeface="Roboto Bold"/>
              </a:rPr>
              <a:t>Örnek:</a:t>
            </a:r>
            <a:r>
              <a:rPr lang="en-US" sz="2900">
                <a:solidFill>
                  <a:srgbClr val="000000"/>
                </a:solidFill>
                <a:latin typeface="Roboto"/>
                <a:ea typeface="Roboto"/>
                <a:cs typeface="Roboto"/>
                <a:sym typeface="Roboto"/>
              </a:rPr>
              <a:t> CNN'ler, metin verilerinin sınıflandırılması veya dil modellerinde de kullanılır. Örneğin, duygu analizi, haberlerin sahte olup olmadığının tespiti gibi alanlarda CNN'ler etkili sonuçlar verebilir.</a:t>
            </a: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endParaRPr lang="en-US" sz="2900">
              <a:solidFill>
                <a:srgbClr val="000000"/>
              </a:solidFill>
              <a:latin typeface="Roboto"/>
              <a:ea typeface="Roboto"/>
              <a:cs typeface="Roboto"/>
              <a:sym typeface="Roboto"/>
            </a:endParaRPr>
          </a:p>
          <a:p>
            <a:pPr marL="349885" lvl="1" indent="-174942" algn="l">
              <a:lnSpc>
                <a:spcPts val="3723"/>
              </a:lnSpc>
            </a:pPr>
            <a:r>
              <a:rPr lang="en-US" sz="2900" b="1">
                <a:solidFill>
                  <a:srgbClr val="000000"/>
                </a:solidFill>
                <a:latin typeface="Roboto Bold"/>
                <a:ea typeface="Roboto Bold"/>
                <a:cs typeface="Roboto Bold"/>
                <a:sym typeface="Roboto Bold"/>
              </a:rPr>
              <a:t>6. Sanat ve Görüntü İşleme</a:t>
            </a:r>
          </a:p>
          <a:p>
            <a:pPr marL="349885" lvl="1" indent="-174942" algn="l">
              <a:lnSpc>
                <a:spcPts val="3723"/>
              </a:lnSpc>
              <a:buFont typeface="Arial"/>
              <a:buChar char="•"/>
            </a:pPr>
            <a:r>
              <a:rPr lang="en-US" sz="2900" b="1">
                <a:solidFill>
                  <a:srgbClr val="000000"/>
                </a:solidFill>
                <a:latin typeface="Roboto Bold"/>
                <a:ea typeface="Roboto Bold"/>
                <a:cs typeface="Roboto Bold"/>
                <a:sym typeface="Roboto Bold"/>
              </a:rPr>
              <a:t>Örnek:</a:t>
            </a:r>
            <a:r>
              <a:rPr lang="en-US" sz="2900">
                <a:solidFill>
                  <a:srgbClr val="000000"/>
                </a:solidFill>
                <a:latin typeface="Roboto"/>
                <a:ea typeface="Roboto"/>
                <a:cs typeface="Roboto"/>
                <a:sym typeface="Roboto"/>
              </a:rPr>
              <a:t> CNN'ler, bir görüntünün stilini diğer bir görüntüye uygulamak için kullanılır. "Style Transfer" adı verilen bu yöntemle, bir fotoğrafı ünlü bir ressamın tarzına dönüştürmek mümkündür. Google DeepDream ve benzeri projeler CNN'lerin sanat üretiminde kullanıldığı alanlardandır.</a:t>
            </a:r>
          </a:p>
        </p:txBody>
      </p:sp>
      <p:sp>
        <p:nvSpPr>
          <p:cNvPr id="3" name="Freeform 3"/>
          <p:cNvSpPr/>
          <p:nvPr/>
        </p:nvSpPr>
        <p:spPr>
          <a:xfrm>
            <a:off x="10820400" y="495300"/>
            <a:ext cx="6477000" cy="4320540"/>
          </a:xfrm>
          <a:custGeom>
            <a:avLst/>
            <a:gdLst/>
            <a:ahLst/>
            <a:cxnLst/>
            <a:rect l="l" t="t" r="r" b="b"/>
            <a:pathLst>
              <a:path w="6477000" h="4320540">
                <a:moveTo>
                  <a:pt x="0" y="0"/>
                </a:moveTo>
                <a:lnTo>
                  <a:pt x="6477000" y="0"/>
                </a:lnTo>
                <a:lnTo>
                  <a:pt x="6477000" y="4320540"/>
                </a:lnTo>
                <a:lnTo>
                  <a:pt x="0" y="4320540"/>
                </a:lnTo>
                <a:lnTo>
                  <a:pt x="0" y="0"/>
                </a:lnTo>
                <a:close/>
              </a:path>
            </a:pathLst>
          </a:custGeom>
          <a:blipFill>
            <a:blip r:embed="rId2"/>
            <a:stretch>
              <a:fillRect/>
            </a:stretch>
          </a:blipFill>
        </p:spPr>
      </p:sp>
      <p:sp>
        <p:nvSpPr>
          <p:cNvPr id="4" name="Freeform 4"/>
          <p:cNvSpPr/>
          <p:nvPr/>
        </p:nvSpPr>
        <p:spPr>
          <a:xfrm>
            <a:off x="10820400" y="5962236"/>
            <a:ext cx="6477000" cy="3938588"/>
          </a:xfrm>
          <a:custGeom>
            <a:avLst/>
            <a:gdLst/>
            <a:ahLst/>
            <a:cxnLst/>
            <a:rect l="l" t="t" r="r" b="b"/>
            <a:pathLst>
              <a:path w="6477000" h="3938588">
                <a:moveTo>
                  <a:pt x="0" y="0"/>
                </a:moveTo>
                <a:lnTo>
                  <a:pt x="6477000" y="0"/>
                </a:lnTo>
                <a:lnTo>
                  <a:pt x="6477000" y="3938588"/>
                </a:lnTo>
                <a:lnTo>
                  <a:pt x="0" y="3938588"/>
                </a:lnTo>
                <a:lnTo>
                  <a:pt x="0" y="0"/>
                </a:lnTo>
                <a:close/>
              </a:path>
            </a:pathLst>
          </a:custGeom>
          <a:blipFill>
            <a:blip r:embed="rId3"/>
            <a:stretch>
              <a:fillRect l="-3972" r="-3972"/>
            </a:stretch>
          </a:blipFill>
        </p:spPr>
      </p:sp>
      <p:sp>
        <p:nvSpPr>
          <p:cNvPr id="5" name="TextBox 5"/>
          <p:cNvSpPr txBox="1"/>
          <p:nvPr/>
        </p:nvSpPr>
        <p:spPr>
          <a:xfrm>
            <a:off x="16535400" y="9607386"/>
            <a:ext cx="914400" cy="508254"/>
          </a:xfrm>
          <a:prstGeom prst="rect">
            <a:avLst/>
          </a:prstGeom>
        </p:spPr>
        <p:txBody>
          <a:bodyPr lIns="0" tIns="0" rIns="0" bIns="0" rtlCol="0" anchor="t">
            <a:spAutoFit/>
          </a:bodyPr>
          <a:lstStyle/>
          <a:p>
            <a:pPr algn="l">
              <a:lnSpc>
                <a:spcPts val="3483"/>
              </a:lnSpc>
            </a:pPr>
            <a:r>
              <a:rPr lang="en-US" sz="4800" spc="247">
                <a:solidFill>
                  <a:srgbClr val="FFFFFF"/>
                </a:solidFill>
                <a:latin typeface="DM Sans"/>
                <a:ea typeface="DM Sans"/>
                <a:cs typeface="DM Sans"/>
                <a:sym typeface="DM Sans"/>
              </a:rPr>
              <a:t>56</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58440" y="2284095"/>
            <a:ext cx="13990320" cy="5629905"/>
          </a:xfrm>
          <a:prstGeom prst="rect">
            <a:avLst/>
          </a:prstGeom>
        </p:spPr>
        <p:txBody>
          <a:bodyPr lIns="0" tIns="0" rIns="0" bIns="0" rtlCol="0" anchor="t">
            <a:spAutoFit/>
          </a:bodyPr>
          <a:lstStyle/>
          <a:p>
            <a:pPr algn="l">
              <a:lnSpc>
                <a:spcPts val="7920"/>
              </a:lnSpc>
            </a:pPr>
            <a:r>
              <a:rPr lang="en-US" sz="6600" b="1">
                <a:solidFill>
                  <a:srgbClr val="000000"/>
                </a:solidFill>
                <a:latin typeface="Roboto Bold"/>
                <a:ea typeface="Roboto Bold"/>
                <a:cs typeface="Roboto Bold"/>
                <a:sym typeface="Roboto Bold"/>
              </a:rPr>
              <a:t>						SON.</a:t>
            </a:r>
          </a:p>
          <a:p>
            <a:pPr algn="l">
              <a:lnSpc>
                <a:spcPts val="7920"/>
              </a:lnSpc>
            </a:pPr>
            <a:r>
              <a:rPr lang="en-US" sz="6600" b="1">
                <a:solidFill>
                  <a:srgbClr val="000000"/>
                </a:solidFill>
                <a:latin typeface="Roboto Bold"/>
                <a:ea typeface="Roboto Bold"/>
                <a:cs typeface="Roboto Bold"/>
                <a:sym typeface="Roboto Bold"/>
              </a:rPr>
              <a:t>Bizi dinlediğiniz için teşekkür ederiz.</a:t>
            </a:r>
          </a:p>
          <a:p>
            <a:pPr algn="l">
              <a:lnSpc>
                <a:spcPts val="4800"/>
              </a:lnSpc>
            </a:pPr>
            <a:endParaRPr lang="en-US" sz="6600" b="1">
              <a:solidFill>
                <a:srgbClr val="000000"/>
              </a:solidFill>
              <a:latin typeface="Roboto Bold"/>
              <a:ea typeface="Roboto Bold"/>
              <a:cs typeface="Roboto Bold"/>
              <a:sym typeface="Roboto Bold"/>
            </a:endParaRPr>
          </a:p>
          <a:p>
            <a:pPr algn="ctr">
              <a:lnSpc>
                <a:spcPts val="4300"/>
              </a:lnSpc>
            </a:pPr>
            <a:r>
              <a:rPr lang="en-US" sz="4000" b="1">
                <a:solidFill>
                  <a:srgbClr val="000000"/>
                </a:solidFill>
                <a:latin typeface="Roboto Bold"/>
                <a:ea typeface="Roboto Bold"/>
                <a:cs typeface="Roboto Bold"/>
                <a:sym typeface="Roboto Bold"/>
              </a:rPr>
              <a:t>Semih Kartalkaya - 212923031</a:t>
            </a:r>
          </a:p>
          <a:p>
            <a:pPr algn="ctr">
              <a:lnSpc>
                <a:spcPts val="4300"/>
              </a:lnSpc>
            </a:pPr>
            <a:r>
              <a:rPr lang="en-US" sz="4000" b="1">
                <a:solidFill>
                  <a:srgbClr val="000000"/>
                </a:solidFill>
                <a:latin typeface="Roboto Bold"/>
                <a:ea typeface="Roboto Bold"/>
                <a:cs typeface="Roboto Bold"/>
                <a:sym typeface="Roboto Bold"/>
              </a:rPr>
              <a:t>Gürkan  Şahin - 212923058</a:t>
            </a:r>
          </a:p>
          <a:p>
            <a:pPr algn="ctr">
              <a:lnSpc>
                <a:spcPts val="4300"/>
              </a:lnSpc>
            </a:pPr>
            <a:r>
              <a:rPr lang="en-US" sz="4000" b="1">
                <a:solidFill>
                  <a:srgbClr val="000000"/>
                </a:solidFill>
                <a:latin typeface="Roboto Bold"/>
                <a:ea typeface="Roboto Bold"/>
                <a:cs typeface="Roboto Bold"/>
                <a:sym typeface="Roboto Bold"/>
              </a:rPr>
              <a:t>Ali  Gökmen - 212923074</a:t>
            </a:r>
          </a:p>
          <a:p>
            <a:pPr algn="ctr">
              <a:lnSpc>
                <a:spcPts val="4300"/>
              </a:lnSpc>
            </a:pPr>
            <a:r>
              <a:rPr lang="en-US" sz="4000" b="1">
                <a:solidFill>
                  <a:srgbClr val="000000"/>
                </a:solidFill>
                <a:latin typeface="Roboto Bold"/>
                <a:ea typeface="Roboto Bold"/>
                <a:cs typeface="Roboto Bold"/>
                <a:sym typeface="Roboto Bold"/>
              </a:rPr>
              <a:t>Ömer Yaralı - 212923006</a:t>
            </a:r>
          </a:p>
          <a:p>
            <a:pPr algn="ctr">
              <a:lnSpc>
                <a:spcPts val="4300"/>
              </a:lnSpc>
            </a:pPr>
            <a:r>
              <a:rPr lang="en-US" sz="4000" b="1">
                <a:solidFill>
                  <a:srgbClr val="000000"/>
                </a:solidFill>
                <a:latin typeface="Roboto Bold"/>
                <a:ea typeface="Roboto Bold"/>
                <a:cs typeface="Roboto Bold"/>
                <a:sym typeface="Roboto Bold"/>
              </a:rPr>
              <a:t>Erdem Taş - 212923024</a:t>
            </a:r>
          </a:p>
        </p:txBody>
      </p:sp>
      <p:sp>
        <p:nvSpPr>
          <p:cNvPr id="3" name="TextBox 3"/>
          <p:cNvSpPr txBox="1"/>
          <p:nvPr/>
        </p:nvSpPr>
        <p:spPr>
          <a:xfrm>
            <a:off x="16687800" y="9629775"/>
            <a:ext cx="914400" cy="508254"/>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57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grpSp>
        <p:nvGrpSpPr>
          <p:cNvPr id="4" name="Group 4"/>
          <p:cNvGrpSpPr/>
          <p:nvPr/>
        </p:nvGrpSpPr>
        <p:grpSpPr>
          <a:xfrm>
            <a:off x="10472377" y="3444869"/>
            <a:ext cx="6786923" cy="5090193"/>
            <a:chOff x="0" y="0"/>
            <a:chExt cx="9049231" cy="6786924"/>
          </a:xfrm>
        </p:grpSpPr>
        <p:sp>
          <p:nvSpPr>
            <p:cNvPr id="5" name="Freeform 5"/>
            <p:cNvSpPr/>
            <p:nvPr/>
          </p:nvSpPr>
          <p:spPr>
            <a:xfrm>
              <a:off x="0" y="0"/>
              <a:ext cx="9049258" cy="6786880"/>
            </a:xfrm>
            <a:custGeom>
              <a:avLst/>
              <a:gdLst/>
              <a:ahLst/>
              <a:cxnLst/>
              <a:rect l="l" t="t" r="r" b="b"/>
              <a:pathLst>
                <a:path w="9049258" h="6786880">
                  <a:moveTo>
                    <a:pt x="0" y="0"/>
                  </a:moveTo>
                  <a:lnTo>
                    <a:pt x="9049258" y="0"/>
                  </a:lnTo>
                  <a:lnTo>
                    <a:pt x="9049258" y="6786880"/>
                  </a:lnTo>
                  <a:lnTo>
                    <a:pt x="0" y="6786880"/>
                  </a:lnTo>
                  <a:lnTo>
                    <a:pt x="0" y="0"/>
                  </a:lnTo>
                  <a:close/>
                </a:path>
              </a:pathLst>
            </a:custGeom>
            <a:blipFill>
              <a:blip r:embed="rId3"/>
              <a:stretch>
                <a:fillRect/>
              </a:stretch>
            </a:blipFill>
          </p:spPr>
        </p:sp>
      </p:grpSp>
      <p:sp>
        <p:nvSpPr>
          <p:cNvPr id="6" name="TextBox 6"/>
          <p:cNvSpPr txBox="1"/>
          <p:nvPr/>
        </p:nvSpPr>
        <p:spPr>
          <a:xfrm>
            <a:off x="1028700" y="1028700"/>
            <a:ext cx="16230600" cy="21431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Bilgisayarlar Görsel Verileri Nasıl Algılar?</a:t>
            </a:r>
          </a:p>
          <a:p>
            <a:pPr algn="just">
              <a:lnSpc>
                <a:spcPts val="3334"/>
              </a:lnSpc>
            </a:pPr>
            <a:r>
              <a:rPr lang="en-US" sz="2900" spc="284">
                <a:solidFill>
                  <a:srgbClr val="100F0D"/>
                </a:solidFill>
                <a:latin typeface="Roboto"/>
                <a:ea typeface="Roboto"/>
                <a:cs typeface="Roboto"/>
                <a:sym typeface="Roboto"/>
              </a:rPr>
              <a:t>İnsanların nesneleri algılayış biçimlerine benzer şekilde, bilgisayarlar da belirli yöntemler aracılığıyla görsel verileri analiz eder ve sınıflandırır. Bu sınıflandırma işlemi, Evrişimli Sinir Ağları (CNN) gibi görüntü işleme yöntemleriyle gerçekleştirilir.</a:t>
            </a:r>
          </a:p>
        </p:txBody>
      </p:sp>
      <p:sp>
        <p:nvSpPr>
          <p:cNvPr id="7" name="TextBox 7"/>
          <p:cNvSpPr txBox="1"/>
          <p:nvPr/>
        </p:nvSpPr>
        <p:spPr>
          <a:xfrm>
            <a:off x="1028700" y="3840659"/>
            <a:ext cx="9203583" cy="33712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Görüntü işleme yöntemleri, bilgisayarların resimleri analiz etmesine, özellikler çıkarmasına ve bu özelliklere dayalı olarak nesneleri sınıflandırmasına olanak tanır. Tıpkı insan algısında olduğu gibi, bilgisayarlar da nesneleri sınıflandırırken belirli genel özelliklere odaklanır ve detaylara her zaman tam olarak bakmazlar.</a:t>
            </a:r>
          </a:p>
        </p:txBody>
      </p:sp>
      <p:sp>
        <p:nvSpPr>
          <p:cNvPr id="8" name="TextBox 8"/>
          <p:cNvSpPr txBox="1"/>
          <p:nvPr/>
        </p:nvSpPr>
        <p:spPr>
          <a:xfrm>
            <a:off x="16687800" y="9629775"/>
            <a:ext cx="304800" cy="293438"/>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6230600" cy="21431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Bilgisayarlar Görsel Verileri Nasıl Algılar?</a:t>
            </a:r>
          </a:p>
          <a:p>
            <a:pPr algn="just">
              <a:lnSpc>
                <a:spcPts val="3334"/>
              </a:lnSpc>
            </a:pPr>
            <a:r>
              <a:rPr lang="en-US" sz="2900" spc="284">
                <a:solidFill>
                  <a:srgbClr val="100F0D"/>
                </a:solidFill>
                <a:latin typeface="Roboto"/>
                <a:ea typeface="Roboto"/>
                <a:cs typeface="Roboto"/>
                <a:sym typeface="Roboto"/>
              </a:rPr>
              <a:t>Bilgisayarlar, görsel verileri piksellere dönüştürerek işler. Her bir piksel, görselin en küçük birimidir ve belirli bir renk ve parlaklık değerine sahiptir. Örneğin, bir el yazısıyla yazılmış "8" rakamını bilgisayara tanıttığımızda, bu rakam bir görsel formdadır ve bilgisayarın bu görseli algılamasını ve tanımasını bekleriz. </a:t>
            </a:r>
          </a:p>
        </p:txBody>
      </p:sp>
      <p:sp>
        <p:nvSpPr>
          <p:cNvPr id="5" name="TextBox 5"/>
          <p:cNvSpPr txBox="1"/>
          <p:nvPr/>
        </p:nvSpPr>
        <p:spPr>
          <a:xfrm>
            <a:off x="1028700" y="3945117"/>
            <a:ext cx="9203583" cy="33712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Peki, bu işlem nasıl gerçekleşir? Görseldeki bilgiler piksellerden oluşur. Yani bu "8" rakamı, belirli sayısal verilere dönüştürülmelidir. Her piksel, siyah ve beyaz renkler için 0 ile 255 arasında bir değerle temsil edilir. Bu şekilde, görsel sayısal verilere dönüştürülür ve bilgisayar bu sayılar üzerinden işlemler yapabilir.</a:t>
            </a:r>
          </a:p>
        </p:txBody>
      </p:sp>
      <p:grpSp>
        <p:nvGrpSpPr>
          <p:cNvPr id="6" name="Group 6"/>
          <p:cNvGrpSpPr/>
          <p:nvPr/>
        </p:nvGrpSpPr>
        <p:grpSpPr>
          <a:xfrm>
            <a:off x="10513028" y="3884349"/>
            <a:ext cx="7302785" cy="3213225"/>
            <a:chOff x="0" y="0"/>
            <a:chExt cx="9737047" cy="4284300"/>
          </a:xfrm>
        </p:grpSpPr>
        <p:sp>
          <p:nvSpPr>
            <p:cNvPr id="7" name="Freeform 7"/>
            <p:cNvSpPr/>
            <p:nvPr/>
          </p:nvSpPr>
          <p:spPr>
            <a:xfrm>
              <a:off x="0" y="0"/>
              <a:ext cx="9737090" cy="4284345"/>
            </a:xfrm>
            <a:custGeom>
              <a:avLst/>
              <a:gdLst/>
              <a:ahLst/>
              <a:cxnLst/>
              <a:rect l="l" t="t" r="r" b="b"/>
              <a:pathLst>
                <a:path w="9737090" h="4284345">
                  <a:moveTo>
                    <a:pt x="0" y="0"/>
                  </a:moveTo>
                  <a:lnTo>
                    <a:pt x="9737090" y="0"/>
                  </a:lnTo>
                  <a:lnTo>
                    <a:pt x="9737090" y="4284345"/>
                  </a:lnTo>
                  <a:lnTo>
                    <a:pt x="0" y="4284345"/>
                  </a:lnTo>
                  <a:lnTo>
                    <a:pt x="0" y="0"/>
                  </a:lnTo>
                  <a:close/>
                </a:path>
              </a:pathLst>
            </a:custGeom>
            <a:blipFill>
              <a:blip r:embed="rId3"/>
              <a:stretch>
                <a:fillRect l="-59" r="-58" b="1"/>
              </a:stretch>
            </a:blipFill>
          </p:spPr>
        </p:sp>
      </p:grpSp>
      <p:sp>
        <p:nvSpPr>
          <p:cNvPr id="8" name="TextBox 8"/>
          <p:cNvSpPr txBox="1"/>
          <p:nvPr/>
        </p:nvSpPr>
        <p:spPr>
          <a:xfrm>
            <a:off x="11844018" y="7163932"/>
            <a:ext cx="4640805" cy="437515"/>
          </a:xfrm>
          <a:prstGeom prst="rect">
            <a:avLst/>
          </a:prstGeom>
        </p:spPr>
        <p:txBody>
          <a:bodyPr lIns="0" tIns="0" rIns="0" bIns="0" rtlCol="0" anchor="t">
            <a:spAutoFit/>
          </a:bodyPr>
          <a:lstStyle/>
          <a:p>
            <a:pPr algn="just">
              <a:lnSpc>
                <a:spcPts val="3334"/>
              </a:lnSpc>
            </a:pPr>
            <a:r>
              <a:rPr lang="en-US" sz="2900" b="1" i="1" spc="284">
                <a:solidFill>
                  <a:srgbClr val="100F0D"/>
                </a:solidFill>
                <a:latin typeface="Arimo Bold Italics"/>
                <a:ea typeface="Arimo Bold Italics"/>
                <a:cs typeface="Arimo Bold Italics"/>
                <a:sym typeface="Arimo Bold Italics"/>
              </a:rPr>
              <a:t>Büyük Hali Yan sayfada</a:t>
            </a:r>
          </a:p>
        </p:txBody>
      </p:sp>
      <p:sp>
        <p:nvSpPr>
          <p:cNvPr id="9" name="TextBox 9"/>
          <p:cNvSpPr txBox="1"/>
          <p:nvPr/>
        </p:nvSpPr>
        <p:spPr>
          <a:xfrm>
            <a:off x="16687800" y="9629775"/>
            <a:ext cx="304800" cy="293438"/>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6230600" cy="467360"/>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Bilgisayarlar Görsel Verileri Nasıl Algılar?</a:t>
            </a:r>
          </a:p>
        </p:txBody>
      </p:sp>
      <p:grpSp>
        <p:nvGrpSpPr>
          <p:cNvPr id="5" name="Group 5"/>
          <p:cNvGrpSpPr/>
          <p:nvPr/>
        </p:nvGrpSpPr>
        <p:grpSpPr>
          <a:xfrm>
            <a:off x="2167196" y="2129264"/>
            <a:ext cx="14301353" cy="6292595"/>
            <a:chOff x="0" y="0"/>
            <a:chExt cx="19068471" cy="8390127"/>
          </a:xfrm>
        </p:grpSpPr>
        <p:sp>
          <p:nvSpPr>
            <p:cNvPr id="6" name="Freeform 6"/>
            <p:cNvSpPr/>
            <p:nvPr/>
          </p:nvSpPr>
          <p:spPr>
            <a:xfrm>
              <a:off x="0" y="0"/>
              <a:ext cx="19068414" cy="8390128"/>
            </a:xfrm>
            <a:custGeom>
              <a:avLst/>
              <a:gdLst/>
              <a:ahLst/>
              <a:cxnLst/>
              <a:rect l="l" t="t" r="r" b="b"/>
              <a:pathLst>
                <a:path w="19068414" h="8390128">
                  <a:moveTo>
                    <a:pt x="0" y="0"/>
                  </a:moveTo>
                  <a:lnTo>
                    <a:pt x="19068414" y="0"/>
                  </a:lnTo>
                  <a:lnTo>
                    <a:pt x="19068414" y="8390128"/>
                  </a:lnTo>
                  <a:lnTo>
                    <a:pt x="0" y="8390128"/>
                  </a:lnTo>
                  <a:lnTo>
                    <a:pt x="0" y="0"/>
                  </a:lnTo>
                  <a:close/>
                </a:path>
              </a:pathLst>
            </a:custGeom>
            <a:blipFill>
              <a:blip r:embed="rId3"/>
              <a:stretch>
                <a:fillRect l="-59" r="-59"/>
              </a:stretch>
            </a:blipFill>
          </p:spPr>
        </p:sp>
      </p:grpSp>
      <p:sp>
        <p:nvSpPr>
          <p:cNvPr id="7" name="Freeform 7"/>
          <p:cNvSpPr/>
          <p:nvPr/>
        </p:nvSpPr>
        <p:spPr>
          <a:xfrm>
            <a:off x="13130212" y="3579496"/>
            <a:ext cx="416243" cy="198120"/>
          </a:xfrm>
          <a:custGeom>
            <a:avLst/>
            <a:gdLst/>
            <a:ahLst/>
            <a:cxnLst/>
            <a:rect l="l" t="t" r="r" b="b"/>
            <a:pathLst>
              <a:path w="416243" h="198120">
                <a:moveTo>
                  <a:pt x="0" y="0"/>
                </a:moveTo>
                <a:lnTo>
                  <a:pt x="416243" y="0"/>
                </a:lnTo>
                <a:lnTo>
                  <a:pt x="416243" y="198120"/>
                </a:lnTo>
                <a:lnTo>
                  <a:pt x="0" y="1981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3257848" y="3619501"/>
            <a:ext cx="254318" cy="99060"/>
          </a:xfrm>
          <a:custGeom>
            <a:avLst/>
            <a:gdLst/>
            <a:ahLst/>
            <a:cxnLst/>
            <a:rect l="l" t="t" r="r" b="b"/>
            <a:pathLst>
              <a:path w="254318" h="99060">
                <a:moveTo>
                  <a:pt x="0" y="0"/>
                </a:moveTo>
                <a:lnTo>
                  <a:pt x="254317" y="0"/>
                </a:lnTo>
                <a:lnTo>
                  <a:pt x="254317" y="99060"/>
                </a:lnTo>
                <a:lnTo>
                  <a:pt x="0" y="990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13267373" y="3590926"/>
            <a:ext cx="140970" cy="40958"/>
          </a:xfrm>
          <a:custGeom>
            <a:avLst/>
            <a:gdLst/>
            <a:ahLst/>
            <a:cxnLst/>
            <a:rect l="l" t="t" r="r" b="b"/>
            <a:pathLst>
              <a:path w="140970" h="40958">
                <a:moveTo>
                  <a:pt x="0" y="0"/>
                </a:moveTo>
                <a:lnTo>
                  <a:pt x="140970" y="0"/>
                </a:lnTo>
                <a:lnTo>
                  <a:pt x="140970" y="40957"/>
                </a:lnTo>
                <a:lnTo>
                  <a:pt x="0" y="4095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16687800" y="9629775"/>
            <a:ext cx="304800" cy="293438"/>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flipH="1" flipV="1">
              <a:off x="0" y="0"/>
              <a:ext cx="24384000" cy="13716000"/>
            </a:xfrm>
            <a:custGeom>
              <a:avLst/>
              <a:gdLst/>
              <a:ahLst/>
              <a:cxnLst/>
              <a:rect l="l" t="t" r="r" b="b"/>
              <a:pathLst>
                <a:path w="24384000" h="13716000">
                  <a:moveTo>
                    <a:pt x="24384000" y="13716000"/>
                  </a:moveTo>
                  <a:lnTo>
                    <a:pt x="0" y="13716000"/>
                  </a:lnTo>
                  <a:lnTo>
                    <a:pt x="0" y="0"/>
                  </a:lnTo>
                  <a:lnTo>
                    <a:pt x="24384000" y="0"/>
                  </a:lnTo>
                  <a:lnTo>
                    <a:pt x="24384000" y="13716000"/>
                  </a:lnTo>
                  <a:close/>
                </a:path>
              </a:pathLst>
            </a:custGeom>
            <a:blipFill>
              <a:blip r:embed="rId2"/>
              <a:stretch>
                <a:fillRect t="-38888" b="-38888"/>
              </a:stretch>
            </a:blipFill>
          </p:spPr>
        </p:sp>
      </p:grpSp>
      <p:sp>
        <p:nvSpPr>
          <p:cNvPr id="4" name="TextBox 4"/>
          <p:cNvSpPr txBox="1"/>
          <p:nvPr/>
        </p:nvSpPr>
        <p:spPr>
          <a:xfrm>
            <a:off x="1028700" y="1028700"/>
            <a:ext cx="16230600" cy="2143125"/>
          </a:xfrm>
          <a:prstGeom prst="rect">
            <a:avLst/>
          </a:prstGeom>
        </p:spPr>
        <p:txBody>
          <a:bodyPr lIns="0" tIns="0" rIns="0" bIns="0" rtlCol="0" anchor="t">
            <a:spAutoFit/>
          </a:bodyPr>
          <a:lstStyle/>
          <a:p>
            <a:pPr algn="just">
              <a:lnSpc>
                <a:spcPts val="3564"/>
              </a:lnSpc>
            </a:pPr>
            <a:r>
              <a:rPr lang="en-US" sz="3099" b="1" spc="303">
                <a:solidFill>
                  <a:srgbClr val="100F0D"/>
                </a:solidFill>
                <a:latin typeface="Roboto Bold"/>
                <a:ea typeface="Roboto Bold"/>
                <a:cs typeface="Roboto Bold"/>
                <a:sym typeface="Roboto Bold"/>
              </a:rPr>
              <a:t>Bilgisayarlar Görsel Verileri Nasıl Algılar?</a:t>
            </a:r>
          </a:p>
          <a:p>
            <a:pPr algn="just">
              <a:lnSpc>
                <a:spcPts val="3334"/>
              </a:lnSpc>
            </a:pPr>
            <a:r>
              <a:rPr lang="en-US" sz="2900" spc="284">
                <a:solidFill>
                  <a:srgbClr val="100F0D"/>
                </a:solidFill>
                <a:latin typeface="Roboto"/>
                <a:ea typeface="Roboto"/>
                <a:cs typeface="Roboto"/>
                <a:sym typeface="Roboto"/>
              </a:rPr>
              <a:t>el yazısıyla yazılmış bir "8" rakamını bilgisayara tanıttığımızda, bu rakamın piksel değerleri bilgisayar tarafından değerlendirilir. "8" rakamındaki beyaz piksellerin yoğunlaştığı noktalar, rakamın şeklini oluşturur. Farklı bir rakam geldiğinde ise, bu yoğunluk noktaları değişecektir. </a:t>
            </a:r>
          </a:p>
        </p:txBody>
      </p:sp>
      <p:sp>
        <p:nvSpPr>
          <p:cNvPr id="5" name="TextBox 5"/>
          <p:cNvSpPr txBox="1"/>
          <p:nvPr/>
        </p:nvSpPr>
        <p:spPr>
          <a:xfrm>
            <a:off x="1028700" y="3726359"/>
            <a:ext cx="9203583" cy="2113915"/>
          </a:xfrm>
          <a:prstGeom prst="rect">
            <a:avLst/>
          </a:prstGeom>
        </p:spPr>
        <p:txBody>
          <a:bodyPr lIns="0" tIns="0" rIns="0" bIns="0" rtlCol="0" anchor="t">
            <a:spAutoFit/>
          </a:bodyPr>
          <a:lstStyle/>
          <a:p>
            <a:pPr algn="just">
              <a:lnSpc>
                <a:spcPts val="3334"/>
              </a:lnSpc>
            </a:pPr>
            <a:r>
              <a:rPr lang="en-US" sz="2900" spc="284">
                <a:solidFill>
                  <a:srgbClr val="100F0D"/>
                </a:solidFill>
                <a:latin typeface="Roboto"/>
                <a:ea typeface="Roboto"/>
                <a:cs typeface="Roboto"/>
                <a:sym typeface="Roboto"/>
              </a:rPr>
              <a:t>Bu şekilde, bilgisayar, her bir rakamın piksel değerlerini matematiksel olarak değerlendirerek tanıma işlemini gerçekleştirir. Bu süreç, bilgisayarların nesneleri tanıma yeteneği için son derece kritik bir adımdır.</a:t>
            </a:r>
          </a:p>
        </p:txBody>
      </p:sp>
      <p:grpSp>
        <p:nvGrpSpPr>
          <p:cNvPr id="6" name="Group 6"/>
          <p:cNvGrpSpPr/>
          <p:nvPr/>
        </p:nvGrpSpPr>
        <p:grpSpPr>
          <a:xfrm>
            <a:off x="10513028" y="3726359"/>
            <a:ext cx="7302785" cy="3213225"/>
            <a:chOff x="0" y="0"/>
            <a:chExt cx="9737047" cy="4284300"/>
          </a:xfrm>
        </p:grpSpPr>
        <p:sp>
          <p:nvSpPr>
            <p:cNvPr id="7" name="Freeform 7"/>
            <p:cNvSpPr/>
            <p:nvPr/>
          </p:nvSpPr>
          <p:spPr>
            <a:xfrm>
              <a:off x="0" y="0"/>
              <a:ext cx="9737090" cy="4284345"/>
            </a:xfrm>
            <a:custGeom>
              <a:avLst/>
              <a:gdLst/>
              <a:ahLst/>
              <a:cxnLst/>
              <a:rect l="l" t="t" r="r" b="b"/>
              <a:pathLst>
                <a:path w="9737090" h="4284345">
                  <a:moveTo>
                    <a:pt x="0" y="0"/>
                  </a:moveTo>
                  <a:lnTo>
                    <a:pt x="9737090" y="0"/>
                  </a:lnTo>
                  <a:lnTo>
                    <a:pt x="9737090" y="4284345"/>
                  </a:lnTo>
                  <a:lnTo>
                    <a:pt x="0" y="4284345"/>
                  </a:lnTo>
                  <a:lnTo>
                    <a:pt x="0" y="0"/>
                  </a:lnTo>
                  <a:close/>
                </a:path>
              </a:pathLst>
            </a:custGeom>
            <a:blipFill>
              <a:blip r:embed="rId3"/>
              <a:stretch>
                <a:fillRect l="-59" r="-58" b="1"/>
              </a:stretch>
            </a:blipFill>
          </p:spPr>
        </p:sp>
      </p:grpSp>
      <p:sp>
        <p:nvSpPr>
          <p:cNvPr id="8" name="TextBox 8"/>
          <p:cNvSpPr txBox="1"/>
          <p:nvPr/>
        </p:nvSpPr>
        <p:spPr>
          <a:xfrm>
            <a:off x="11220830" y="7097574"/>
            <a:ext cx="5971795" cy="437515"/>
          </a:xfrm>
          <a:prstGeom prst="rect">
            <a:avLst/>
          </a:prstGeom>
        </p:spPr>
        <p:txBody>
          <a:bodyPr lIns="0" tIns="0" rIns="0" bIns="0" rtlCol="0" anchor="t">
            <a:spAutoFit/>
          </a:bodyPr>
          <a:lstStyle/>
          <a:p>
            <a:pPr algn="just">
              <a:lnSpc>
                <a:spcPts val="3334"/>
              </a:lnSpc>
            </a:pPr>
            <a:r>
              <a:rPr lang="en-US" sz="2900" b="1" i="1" spc="284">
                <a:solidFill>
                  <a:srgbClr val="100F0D"/>
                </a:solidFill>
                <a:latin typeface="Arimo Bold Italics"/>
                <a:ea typeface="Arimo Bold Italics"/>
                <a:cs typeface="Arimo Bold Italics"/>
                <a:sym typeface="Arimo Bold Italics"/>
              </a:rPr>
              <a:t>Büyük Hali bir önceki sayfada</a:t>
            </a:r>
          </a:p>
        </p:txBody>
      </p:sp>
      <p:sp>
        <p:nvSpPr>
          <p:cNvPr id="9" name="TextBox 9"/>
          <p:cNvSpPr txBox="1"/>
          <p:nvPr/>
        </p:nvSpPr>
        <p:spPr>
          <a:xfrm>
            <a:off x="16687800" y="9629775"/>
            <a:ext cx="304800" cy="293438"/>
          </a:xfrm>
          <a:prstGeom prst="rect">
            <a:avLst/>
          </a:prstGeom>
        </p:spPr>
        <p:txBody>
          <a:bodyPr lIns="0" tIns="0" rIns="0" bIns="0" rtlCol="0" anchor="t">
            <a:spAutoFit/>
          </a:bodyPr>
          <a:lstStyle/>
          <a:p>
            <a:pPr algn="l">
              <a:lnSpc>
                <a:spcPts val="3483"/>
              </a:lnSpc>
            </a:pPr>
            <a:r>
              <a:rPr lang="en-US" sz="4800" spc="247">
                <a:solidFill>
                  <a:srgbClr val="231F20"/>
                </a:solidFill>
                <a:latin typeface="DM Sans"/>
                <a:ea typeface="DM Sans"/>
                <a:cs typeface="DM Sans"/>
                <a:sym typeface="DM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4267</Words>
  <Application>Microsoft Office PowerPoint</Application>
  <PresentationFormat>Özel</PresentationFormat>
  <Paragraphs>369</Paragraphs>
  <Slides>57</Slides>
  <Notes>1</Notes>
  <HiddenSlides>0</HiddenSlides>
  <MMClips>3</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57</vt:i4>
      </vt:variant>
    </vt:vector>
  </HeadingPairs>
  <TitlesOfParts>
    <vt:vector size="70" baseType="lpstr">
      <vt:lpstr>Source Serif Pro</vt:lpstr>
      <vt:lpstr>Arimo</vt:lpstr>
      <vt:lpstr>Roboto Bold</vt:lpstr>
      <vt:lpstr>Roboto</vt:lpstr>
      <vt:lpstr>Arial</vt:lpstr>
      <vt:lpstr>Calibri</vt:lpstr>
      <vt:lpstr>Arimo Bold</vt:lpstr>
      <vt:lpstr>Roboto Bold Italics</vt:lpstr>
      <vt:lpstr>Arimo Bold Italics</vt:lpstr>
      <vt:lpstr>DM Sans</vt:lpstr>
      <vt:lpstr>Arimo Italics</vt:lpstr>
      <vt:lpstr>Lato</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CNN-Presentation.pptx</dc:title>
  <cp:lastModifiedBy>ERDEM</cp:lastModifiedBy>
  <cp:revision>2</cp:revision>
  <dcterms:created xsi:type="dcterms:W3CDTF">2006-08-16T00:00:00Z</dcterms:created>
  <dcterms:modified xsi:type="dcterms:W3CDTF">2024-10-20T20:25:01Z</dcterms:modified>
  <dc:identifier>DAGUI8R88Go</dc:identifier>
</cp:coreProperties>
</file>